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73" r:id="rId3"/>
    <p:sldId id="277" r:id="rId4"/>
    <p:sldId id="287" r:id="rId5"/>
    <p:sldId id="279" r:id="rId6"/>
    <p:sldId id="288" r:id="rId7"/>
    <p:sldId id="283" r:id="rId8"/>
    <p:sldId id="280" r:id="rId9"/>
    <p:sldId id="289" r:id="rId10"/>
    <p:sldId id="290" r:id="rId11"/>
    <p:sldId id="291" r:id="rId12"/>
    <p:sldId id="292" r:id="rId13"/>
    <p:sldId id="293" r:id="rId14"/>
    <p:sldId id="270" r:id="rId15"/>
    <p:sldId id="271" r:id="rId16"/>
    <p:sldId id="286"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7AF"/>
    <a:srgbClr val="37B7B7"/>
    <a:srgbClr val="00CCFF"/>
    <a:srgbClr val="EC6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8" autoAdjust="0"/>
    <p:restoredTop sz="94660"/>
  </p:normalViewPr>
  <p:slideViewPr>
    <p:cSldViewPr snapToGrid="0">
      <p:cViewPr varScale="1">
        <p:scale>
          <a:sx n="84" d="100"/>
          <a:sy n="84" d="100"/>
        </p:scale>
        <p:origin x="59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3B74EFD-CBD5-4B70-9B9D-76480C5CC78D}" type="datetimeFigureOut">
              <a:rPr lang="fr-FR" smtClean="0"/>
              <a:t>14/06/2025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2518705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B74EFD-CBD5-4B70-9B9D-76480C5CC78D}" type="datetimeFigureOut">
              <a:rPr lang="fr-FR" smtClean="0"/>
              <a:t>14/06/2025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355157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B74EFD-CBD5-4B70-9B9D-76480C5CC78D}" type="datetimeFigureOut">
              <a:rPr lang="fr-FR" smtClean="0"/>
              <a:t>14/06/2025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3337943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Picture Placeholder 2"/>
          <p:cNvSpPr>
            <a:spLocks noGrp="1"/>
          </p:cNvSpPr>
          <p:nvPr>
            <p:ph type="pic" idx="1" hasCustomPrompt="1"/>
          </p:nvPr>
        </p:nvSpPr>
        <p:spPr>
          <a:xfrm>
            <a:off x="4851280" y="1699523"/>
            <a:ext cx="2649569" cy="225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7500220" y="1699523"/>
            <a:ext cx="2342984" cy="225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9842831" y="1699523"/>
            <a:ext cx="2342984" cy="225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4851280" y="3952861"/>
            <a:ext cx="2649569" cy="225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5" hasCustomPrompt="1"/>
          </p:nvPr>
        </p:nvSpPr>
        <p:spPr>
          <a:xfrm>
            <a:off x="7500220" y="3952861"/>
            <a:ext cx="2342984" cy="225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9842831" y="3952861"/>
            <a:ext cx="2342984" cy="225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Rectangle 11"/>
          <p:cNvSpPr/>
          <p:nvPr userDrawn="1"/>
        </p:nvSpPr>
        <p:spPr>
          <a:xfrm>
            <a:off x="1" y="1696861"/>
            <a:ext cx="4859363" cy="45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lumMod val="75000"/>
                  <a:lumOff val="25000"/>
                </a:schemeClr>
              </a:solidFill>
              <a:latin typeface="+mn-lt"/>
            </a:endParaRPr>
          </a:p>
        </p:txBody>
      </p:sp>
    </p:spTree>
    <p:extLst>
      <p:ext uri="{BB962C8B-B14F-4D97-AF65-F5344CB8AC3E}">
        <p14:creationId xmlns:p14="http://schemas.microsoft.com/office/powerpoint/2010/main" val="271781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Layout">
    <p:spTree>
      <p:nvGrpSpPr>
        <p:cNvPr id="1" name=""/>
        <p:cNvGrpSpPr/>
        <p:nvPr/>
      </p:nvGrpSpPr>
      <p:grpSpPr>
        <a:xfrm>
          <a:off x="0" y="0"/>
          <a:ext cx="0" cy="0"/>
          <a:chOff x="0" y="0"/>
          <a:chExt cx="0" cy="0"/>
        </a:xfrm>
      </p:grpSpPr>
      <p:sp>
        <p:nvSpPr>
          <p:cNvPr id="2" name="Rectangle 1"/>
          <p:cNvSpPr/>
          <p:nvPr userDrawn="1"/>
        </p:nvSpPr>
        <p:spPr>
          <a:xfrm>
            <a:off x="3311691" y="2564904"/>
            <a:ext cx="8880309" cy="17281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userDrawn="1"/>
        </p:nvSpPr>
        <p:spPr>
          <a:xfrm>
            <a:off x="0" y="0"/>
            <a:ext cx="303363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Picture Placeholder 2">
            <a:extLst>
              <a:ext uri="{FF2B5EF4-FFF2-40B4-BE49-F238E27FC236}">
                <a16:creationId xmlns:a16="http://schemas.microsoft.com/office/drawing/2014/main" xmlns="" id="{67DDBCE0-5335-4926-AB19-E3A892931A3B}"/>
              </a:ext>
            </a:extLst>
          </p:cNvPr>
          <p:cNvSpPr>
            <a:spLocks noGrp="1"/>
          </p:cNvSpPr>
          <p:nvPr>
            <p:ph type="pic" idx="12" hasCustomPrompt="1"/>
          </p:nvPr>
        </p:nvSpPr>
        <p:spPr>
          <a:xfrm>
            <a:off x="1049720" y="1400096"/>
            <a:ext cx="3974251" cy="3974251"/>
          </a:xfrm>
          <a:prstGeom prst="ellipse">
            <a:avLst/>
          </a:prstGeom>
          <a:solidFill>
            <a:schemeClr val="bg1">
              <a:lumMod val="95000"/>
            </a:schemeClr>
          </a:solidFill>
          <a:ln w="50800">
            <a:solidFill>
              <a:schemeClr val="bg1"/>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0" name="Text Placeholder 9"/>
          <p:cNvSpPr>
            <a:spLocks noGrp="1"/>
          </p:cNvSpPr>
          <p:nvPr>
            <p:ph type="body" sz="quarter" idx="10" hasCustomPrompt="1"/>
          </p:nvPr>
        </p:nvSpPr>
        <p:spPr>
          <a:xfrm>
            <a:off x="5587427" y="2908905"/>
            <a:ext cx="6604573" cy="631435"/>
          </a:xfrm>
          <a:prstGeom prst="rect">
            <a:avLst/>
          </a:prstGeom>
        </p:spPr>
        <p:txBody>
          <a:bodyPr anchor="ctr"/>
          <a:lstStyle>
            <a:lvl1pPr marL="0" indent="0" algn="l">
              <a:buNone/>
              <a:defRPr sz="4800" b="0" baseline="0">
                <a:solidFill>
                  <a:schemeClr val="bg1"/>
                </a:solidFill>
                <a:latin typeface="Arial" pitchFamily="34" charset="0"/>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5587427" y="3540340"/>
            <a:ext cx="6604573" cy="384043"/>
          </a:xfrm>
          <a:prstGeom prst="rect">
            <a:avLst/>
          </a:prstGeom>
        </p:spPr>
        <p:txBody>
          <a:bodyPr anchor="ctr"/>
          <a:lstStyle>
            <a:lvl1pPr marL="0" indent="0" algn="l">
              <a:buNone/>
              <a:defRPr sz="1867" b="0" baseline="0">
                <a:solidFill>
                  <a:schemeClr val="bg1"/>
                </a:solidFill>
                <a:latin typeface="Arial" pitchFamily="34" charset="0"/>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20532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B74EFD-CBD5-4B70-9B9D-76480C5CC78D}" type="datetimeFigureOut">
              <a:rPr lang="fr-FR" smtClean="0"/>
              <a:t>14/06/2025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55813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3B74EFD-CBD5-4B70-9B9D-76480C5CC78D}" type="datetimeFigureOut">
              <a:rPr lang="fr-FR" smtClean="0"/>
              <a:t>14/06/2025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77037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3B74EFD-CBD5-4B70-9B9D-76480C5CC78D}" type="datetimeFigureOut">
              <a:rPr lang="fr-FR" smtClean="0"/>
              <a:t>14/06/2025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62159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3B74EFD-CBD5-4B70-9B9D-76480C5CC78D}" type="datetimeFigureOut">
              <a:rPr lang="fr-FR" smtClean="0"/>
              <a:t>14/06/2025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413653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3B74EFD-CBD5-4B70-9B9D-76480C5CC78D}" type="datetimeFigureOut">
              <a:rPr lang="fr-FR" smtClean="0"/>
              <a:t>14/06/2025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126784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B74EFD-CBD5-4B70-9B9D-76480C5CC78D}" type="datetimeFigureOut">
              <a:rPr lang="fr-FR" smtClean="0"/>
              <a:t>14/06/2025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344385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3B74EFD-CBD5-4B70-9B9D-76480C5CC78D}" type="datetimeFigureOut">
              <a:rPr lang="fr-FR" smtClean="0"/>
              <a:t>14/06/2025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324505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3B74EFD-CBD5-4B70-9B9D-76480C5CC78D}" type="datetimeFigureOut">
              <a:rPr lang="fr-FR" smtClean="0"/>
              <a:t>14/06/2025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9AC60A-6786-431C-A840-50150ABBC0D1}" type="slidenum">
              <a:rPr lang="fr-FR" smtClean="0"/>
              <a:t>‹N°›</a:t>
            </a:fld>
            <a:endParaRPr lang="fr-FR"/>
          </a:p>
        </p:txBody>
      </p:sp>
    </p:spTree>
    <p:extLst>
      <p:ext uri="{BB962C8B-B14F-4D97-AF65-F5344CB8AC3E}">
        <p14:creationId xmlns:p14="http://schemas.microsoft.com/office/powerpoint/2010/main" val="58077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74EFD-CBD5-4B70-9B9D-76480C5CC78D}" type="datetimeFigureOut">
              <a:rPr lang="fr-FR" smtClean="0"/>
              <a:t>14/06/2025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AC60A-6786-431C-A840-50150ABBC0D1}" type="slidenum">
              <a:rPr lang="fr-FR" smtClean="0"/>
              <a:t>‹N°›</a:t>
            </a:fld>
            <a:endParaRPr lang="fr-FR"/>
          </a:p>
        </p:txBody>
      </p:sp>
    </p:spTree>
    <p:extLst>
      <p:ext uri="{BB962C8B-B14F-4D97-AF65-F5344CB8AC3E}">
        <p14:creationId xmlns:p14="http://schemas.microsoft.com/office/powerpoint/2010/main" val="2574553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60.jpg"/><Relationship Id="rId2" Type="http://schemas.openxmlformats.org/officeDocument/2006/relationships/image" Target="../media/image56.jpg"/><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1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g"/><Relationship Id="rId2" Type="http://schemas.openxmlformats.org/officeDocument/2006/relationships/image" Target="../media/image61.jpg"/><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36.jpeg"/><Relationship Id="rId10" Type="http://schemas.openxmlformats.org/officeDocument/2006/relationships/image" Target="../media/image11.jpg"/><Relationship Id="rId4" Type="http://schemas.openxmlformats.org/officeDocument/2006/relationships/image" Target="../media/image63.jpeg"/><Relationship Id="rId9" Type="http://schemas.openxmlformats.org/officeDocument/2006/relationships/image" Target="../media/image67.jpeg"/></Relationships>
</file>

<file path=ppt/slides/_rels/slide1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jpg"/><Relationship Id="rId7" Type="http://schemas.openxmlformats.org/officeDocument/2006/relationships/image" Target="../media/image77.jpeg"/><Relationship Id="rId2" Type="http://schemas.openxmlformats.org/officeDocument/2006/relationships/image" Target="../media/image73.jp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image" Target="../media/image36.jpeg"/><Relationship Id="rId9" Type="http://schemas.openxmlformats.org/officeDocument/2006/relationships/image" Target="../media/image79.jpe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90.jp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png"/><Relationship Id="rId16"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52.jp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36.jpeg"/><Relationship Id="rId10" Type="http://schemas.openxmlformats.org/officeDocument/2006/relationships/image" Target="../media/image55.jpeg"/><Relationship Id="rId4" Type="http://schemas.openxmlformats.org/officeDocument/2006/relationships/image" Target="../media/image50.png"/><Relationship Id="rId9"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idx="14"/>
          </p:nvPr>
        </p:nvPicPr>
        <p:blipFill>
          <a:blip r:embed="rId2" cstate="print">
            <a:extLst>
              <a:ext uri="{28A0092B-C50C-407E-A947-70E740481C1C}">
                <a14:useLocalDpi xmlns:a14="http://schemas.microsoft.com/office/drawing/2010/main" val="0"/>
              </a:ext>
            </a:extLst>
          </a:blip>
          <a:srcRect l="16966" r="16966"/>
          <a:stretch>
            <a:fillRect/>
          </a:stretch>
        </p:blipFill>
        <p:spPr/>
      </p:pic>
      <p:pic>
        <p:nvPicPr>
          <p:cNvPr id="23" name="Espace réservé pour une image  22"/>
          <p:cNvPicPr>
            <a:picLocks noGrp="1" noChangeAspect="1"/>
          </p:cNvPicPr>
          <p:nvPr>
            <p:ph type="pic" idx="16"/>
          </p:nvPr>
        </p:nvPicPr>
        <p:blipFill>
          <a:blip r:embed="rId3">
            <a:extLst>
              <a:ext uri="{28A0092B-C50C-407E-A947-70E740481C1C}">
                <a14:useLocalDpi xmlns:a14="http://schemas.microsoft.com/office/drawing/2010/main" val="0"/>
              </a:ext>
            </a:extLst>
          </a:blip>
          <a:srcRect l="22250" r="22250"/>
          <a:stretch>
            <a:fillRect/>
          </a:stretch>
        </p:blipFill>
        <p:spPr/>
      </p:pic>
      <p:pic>
        <p:nvPicPr>
          <p:cNvPr id="6" name="Espace réservé pour une image  5"/>
          <p:cNvPicPr>
            <a:picLocks noGrp="1" noChangeAspect="1"/>
          </p:cNvPicPr>
          <p:nvPr>
            <p:ph type="pic" idx="13"/>
          </p:nvPr>
        </p:nvPicPr>
        <p:blipFill>
          <a:blip r:embed="rId4">
            <a:extLst>
              <a:ext uri="{28A0092B-C50C-407E-A947-70E740481C1C}">
                <a14:useLocalDpi xmlns:a14="http://schemas.microsoft.com/office/drawing/2010/main" val="0"/>
              </a:ext>
            </a:extLst>
          </a:blip>
          <a:srcRect l="20743" r="20743"/>
          <a:stretch>
            <a:fillRect/>
          </a:stretch>
        </p:blipFill>
        <p:spPr/>
      </p:pic>
      <p:pic>
        <p:nvPicPr>
          <p:cNvPr id="4" name="Espace réservé pour une image  3"/>
          <p:cNvPicPr>
            <a:picLocks noGrp="1" noChangeAspect="1"/>
          </p:cNvPicPr>
          <p:nvPr>
            <p:ph type="pic" idx="12"/>
          </p:nvPr>
        </p:nvPicPr>
        <p:blipFill>
          <a:blip r:embed="rId5" cstate="print">
            <a:extLst>
              <a:ext uri="{28A0092B-C50C-407E-A947-70E740481C1C}">
                <a14:useLocalDpi xmlns:a14="http://schemas.microsoft.com/office/drawing/2010/main" val="0"/>
              </a:ext>
            </a:extLst>
          </a:blip>
          <a:srcRect l="11075" r="11075"/>
          <a:stretch>
            <a:fillRect/>
          </a:stretch>
        </p:blipFill>
        <p:spPr/>
      </p:pic>
      <p:sp>
        <p:nvSpPr>
          <p:cNvPr id="14" name="Freeform 24"/>
          <p:cNvSpPr/>
          <p:nvPr/>
        </p:nvSpPr>
        <p:spPr>
          <a:xfrm>
            <a:off x="5159829" y="-42154"/>
            <a:ext cx="1886939" cy="916973"/>
          </a:xfrm>
          <a:custGeom>
            <a:avLst/>
            <a:gdLst/>
            <a:ahLst/>
            <a:cxnLst/>
            <a:rect l="l" t="t" r="r" b="b"/>
            <a:pathLst>
              <a:path w="2499866" h="1394717">
                <a:moveTo>
                  <a:pt x="0" y="0"/>
                </a:moveTo>
                <a:lnTo>
                  <a:pt x="2499866" y="0"/>
                </a:lnTo>
                <a:lnTo>
                  <a:pt x="2499866" y="1394716"/>
                </a:lnTo>
                <a:lnTo>
                  <a:pt x="0" y="1394716"/>
                </a:lnTo>
                <a:lnTo>
                  <a:pt x="0" y="0"/>
                </a:lnTo>
                <a:close/>
              </a:path>
            </a:pathLst>
          </a:custGeom>
          <a:blipFill>
            <a:blip r:embed="rId6"/>
            <a:stretch>
              <a:fillRect/>
            </a:stretch>
          </a:blipFill>
        </p:spPr>
      </p:sp>
      <p:sp>
        <p:nvSpPr>
          <p:cNvPr id="16" name="ZoneTexte 15"/>
          <p:cNvSpPr txBox="1"/>
          <p:nvPr/>
        </p:nvSpPr>
        <p:spPr>
          <a:xfrm>
            <a:off x="1937440" y="919237"/>
            <a:ext cx="8161501" cy="523220"/>
          </a:xfrm>
          <a:prstGeom prst="rect">
            <a:avLst/>
          </a:prstGeom>
          <a:noFill/>
        </p:spPr>
        <p:txBody>
          <a:bodyPr wrap="square" rtlCol="0">
            <a:spAutoFit/>
          </a:bodyPr>
          <a:lstStyle/>
          <a:p>
            <a:pPr algn="ctr"/>
            <a:r>
              <a:rPr lang="fr-FR" sz="2800" b="1" dirty="0">
                <a:effectLst>
                  <a:outerShdw blurRad="38100" dist="38100" dir="2700000" algn="tl">
                    <a:srgbClr val="000000">
                      <a:alpha val="43137"/>
                    </a:srgbClr>
                  </a:outerShdw>
                </a:effectLst>
                <a:latin typeface="Arial Black" panose="020B0A04020102020204" pitchFamily="34" charset="0"/>
              </a:rPr>
              <a:t>BILAN DU MPEB</a:t>
            </a:r>
          </a:p>
        </p:txBody>
      </p:sp>
      <p:sp>
        <p:nvSpPr>
          <p:cNvPr id="18" name="ZoneTexte 17"/>
          <p:cNvSpPr txBox="1"/>
          <p:nvPr/>
        </p:nvSpPr>
        <p:spPr>
          <a:xfrm>
            <a:off x="4650615" y="1339472"/>
            <a:ext cx="7158781" cy="338554"/>
          </a:xfrm>
          <a:prstGeom prst="rect">
            <a:avLst/>
          </a:prstGeom>
          <a:noFill/>
        </p:spPr>
        <p:txBody>
          <a:bodyPr wrap="square" rtlCol="0">
            <a:spAutoFit/>
          </a:bodyPr>
          <a:lstStyle/>
          <a:p>
            <a:r>
              <a:rPr lang="fr-FR" sz="1600" dirty="0"/>
              <a:t>1</a:t>
            </a:r>
            <a:r>
              <a:rPr lang="fr-FR" sz="1600" baseline="30000" dirty="0"/>
              <a:t>er</a:t>
            </a:r>
            <a:r>
              <a:rPr lang="fr-FR" sz="1600" dirty="0"/>
              <a:t> Janvier 2024 au 15 Juin 2025</a:t>
            </a:r>
          </a:p>
        </p:txBody>
      </p:sp>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124" y="373224"/>
            <a:ext cx="1051937" cy="1220685"/>
          </a:xfrm>
          <a:prstGeom prst="rect">
            <a:avLst/>
          </a:prstGeom>
        </p:spPr>
      </p:pic>
      <p:pic>
        <p:nvPicPr>
          <p:cNvPr id="22" name="Espace réservé pour une image  21"/>
          <p:cNvPicPr>
            <a:picLocks noGrp="1" noChangeAspect="1"/>
          </p:cNvPicPr>
          <p:nvPr>
            <p:ph type="pic" idx="15"/>
          </p:nvPr>
        </p:nvPicPr>
        <p:blipFill>
          <a:blip r:embed="rId8" cstate="print">
            <a:extLst>
              <a:ext uri="{28A0092B-C50C-407E-A947-70E740481C1C}">
                <a14:useLocalDpi xmlns:a14="http://schemas.microsoft.com/office/drawing/2010/main" val="0"/>
              </a:ext>
            </a:extLst>
          </a:blip>
          <a:srcRect l="20806" r="20806"/>
          <a:stretch>
            <a:fillRect/>
          </a:stretch>
        </p:blipFill>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7440" y="3333489"/>
            <a:ext cx="2913839" cy="1640457"/>
          </a:xfrm>
          <a:prstGeom prst="rect">
            <a:avLst/>
          </a:prstGeom>
        </p:spPr>
      </p:pic>
      <p:sp>
        <p:nvSpPr>
          <p:cNvPr id="26" name="ZoneTexte 25"/>
          <p:cNvSpPr txBox="1"/>
          <p:nvPr/>
        </p:nvSpPr>
        <p:spPr>
          <a:xfrm>
            <a:off x="103691" y="6394431"/>
            <a:ext cx="2430969" cy="338554"/>
          </a:xfrm>
          <a:prstGeom prst="rect">
            <a:avLst/>
          </a:prstGeom>
          <a:solidFill>
            <a:schemeClr val="bg1"/>
          </a:solidFill>
        </p:spPr>
        <p:txBody>
          <a:bodyPr wrap="square" rtlCol="0">
            <a:spAutoFit/>
          </a:bodyPr>
          <a:lstStyle/>
          <a:p>
            <a:r>
              <a:rPr lang="fr-FR" sz="1600" dirty="0">
                <a:solidFill>
                  <a:srgbClr val="002060"/>
                </a:solidFill>
                <a:effectLst>
                  <a:outerShdw blurRad="38100" dist="38100" dir="2700000" algn="tl">
                    <a:srgbClr val="000000">
                      <a:alpha val="43137"/>
                    </a:srgbClr>
                  </a:outerShdw>
                </a:effectLst>
              </a:rPr>
              <a:t>« Ensemble, on ira loin ! » </a:t>
            </a:r>
          </a:p>
        </p:txBody>
      </p:sp>
      <p:pic>
        <p:nvPicPr>
          <p:cNvPr id="2" name="Image 1"/>
          <p:cNvPicPr>
            <a:picLocks noChangeAspect="1"/>
          </p:cNvPicPr>
          <p:nvPr/>
        </p:nvPicPr>
        <p:blipFill rotWithShape="1">
          <a:blip r:embed="rId10">
            <a:extLst>
              <a:ext uri="{28A0092B-C50C-407E-A947-70E740481C1C}">
                <a14:useLocalDpi xmlns:a14="http://schemas.microsoft.com/office/drawing/2010/main" val="0"/>
              </a:ext>
            </a:extLst>
          </a:blip>
          <a:srcRect l="25201" r="17426" b="31145"/>
          <a:stretch/>
        </p:blipFill>
        <p:spPr>
          <a:xfrm>
            <a:off x="0" y="1681417"/>
            <a:ext cx="1937441" cy="3100242"/>
          </a:xfrm>
          <a:prstGeom prst="rect">
            <a:avLst/>
          </a:prstGeom>
        </p:spPr>
      </p:pic>
      <p:pic>
        <p:nvPicPr>
          <p:cNvPr id="5" name="Image 4"/>
          <p:cNvPicPr>
            <a:picLocks noChangeAspect="1"/>
          </p:cNvPicPr>
          <p:nvPr/>
        </p:nvPicPr>
        <p:blipFill rotWithShape="1">
          <a:blip r:embed="rId11" cstate="print">
            <a:extLst>
              <a:ext uri="{28A0092B-C50C-407E-A947-70E740481C1C}">
                <a14:useLocalDpi xmlns:a14="http://schemas.microsoft.com/office/drawing/2010/main" val="0"/>
              </a:ext>
            </a:extLst>
          </a:blip>
          <a:srcRect l="9012" r="17554"/>
          <a:stretch/>
        </p:blipFill>
        <p:spPr>
          <a:xfrm>
            <a:off x="-7084" y="4780227"/>
            <a:ext cx="2286590" cy="1437685"/>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7441" y="1710232"/>
            <a:ext cx="2913839" cy="1641463"/>
          </a:xfrm>
          <a:prstGeom prst="rect">
            <a:avLst/>
          </a:prstGeom>
        </p:spPr>
      </p:pic>
      <p:pic>
        <p:nvPicPr>
          <p:cNvPr id="27" name="Espace réservé pour une image  26"/>
          <p:cNvPicPr>
            <a:picLocks noGrp="1" noChangeAspect="1"/>
          </p:cNvPicPr>
          <p:nvPr>
            <p:ph type="pic" idx="1"/>
          </p:nvPr>
        </p:nvPicPr>
        <p:blipFill>
          <a:blip r:embed="rId13" cstate="print">
            <a:extLst>
              <a:ext uri="{28A0092B-C50C-407E-A947-70E740481C1C}">
                <a14:useLocalDpi xmlns:a14="http://schemas.microsoft.com/office/drawing/2010/main" val="0"/>
              </a:ext>
            </a:extLst>
          </a:blip>
          <a:srcRect l="10830" r="10830"/>
          <a:stretch>
            <a:fillRect/>
          </a:stretch>
        </p:blipFill>
        <p:spPr/>
      </p:pic>
      <p:pic>
        <p:nvPicPr>
          <p:cNvPr id="28" name="Image 27"/>
          <p:cNvPicPr>
            <a:picLocks noChangeAspect="1"/>
          </p:cNvPicPr>
          <p:nvPr/>
        </p:nvPicPr>
        <p:blipFill rotWithShape="1">
          <a:blip r:embed="rId14" cstate="print">
            <a:extLst>
              <a:ext uri="{28A0092B-C50C-407E-A947-70E740481C1C}">
                <a14:useLocalDpi xmlns:a14="http://schemas.microsoft.com/office/drawing/2010/main" val="0"/>
              </a:ext>
            </a:extLst>
          </a:blip>
          <a:srcRect t="1" b="2373"/>
          <a:stretch/>
        </p:blipFill>
        <p:spPr>
          <a:xfrm>
            <a:off x="2279506" y="4780227"/>
            <a:ext cx="2571773" cy="1448557"/>
          </a:xfrm>
          <a:prstGeom prst="rect">
            <a:avLst/>
          </a:prstGeom>
        </p:spPr>
      </p:pic>
    </p:spTree>
    <p:extLst>
      <p:ext uri="{BB962C8B-B14F-4D97-AF65-F5344CB8AC3E}">
        <p14:creationId xmlns:p14="http://schemas.microsoft.com/office/powerpoint/2010/main" val="419633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5051"/>
            <a:ext cx="12192000" cy="6858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owchart: Document 18">
            <a:extLst>
              <a:ext uri="{FF2B5EF4-FFF2-40B4-BE49-F238E27FC236}">
                <a16:creationId xmlns:a16="http://schemas.microsoft.com/office/drawing/2014/main" xmlns="" id="{69E65D2A-6302-4A9C-84FE-AF8EC81FB342}"/>
              </a:ext>
            </a:extLst>
          </p:cNvPr>
          <p:cNvSpPr/>
          <p:nvPr/>
        </p:nvSpPr>
        <p:spPr>
          <a:xfrm>
            <a:off x="600270" y="1421710"/>
            <a:ext cx="5169159" cy="2798840"/>
          </a:xfrm>
          <a:prstGeom prst="flowChartDocument">
            <a:avLst/>
          </a:prstGeom>
          <a:solidFill>
            <a:srgbClr val="EC61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8" name="TextBox 15">
            <a:extLst>
              <a:ext uri="{FF2B5EF4-FFF2-40B4-BE49-F238E27FC236}">
                <a16:creationId xmlns:a16="http://schemas.microsoft.com/office/drawing/2014/main" xmlns="" id="{06CC1F5F-3C60-455B-976D-21E5E534521D}"/>
              </a:ext>
            </a:extLst>
          </p:cNvPr>
          <p:cNvSpPr txBox="1"/>
          <p:nvPr/>
        </p:nvSpPr>
        <p:spPr>
          <a:xfrm>
            <a:off x="1617894" y="96387"/>
            <a:ext cx="8242098" cy="389513"/>
          </a:xfrm>
          <a:prstGeom prst="roundRect">
            <a:avLst>
              <a:gd name="adj" fmla="val 50000"/>
            </a:avLst>
          </a:prstGeom>
          <a:solidFill>
            <a:srgbClr val="7030A0"/>
          </a:solidFill>
          <a:ln w="25400">
            <a:noFill/>
          </a:ln>
        </p:spPr>
        <p:txBody>
          <a:bodyPr wrap="square" rtlCol="0" anchor="ctr">
            <a:spAutoFit/>
          </a:bodyPr>
          <a:lstStyle/>
          <a:p>
            <a:pPr algn="ctr"/>
            <a:endParaRPr lang="ko-KR" altLang="en-US" sz="1200" b="1" dirty="0">
              <a:solidFill>
                <a:schemeClr val="bg1"/>
              </a:solidFill>
              <a:cs typeface="Arial" pitchFamily="34" charset="0"/>
            </a:endParaRPr>
          </a:p>
        </p:txBody>
      </p:sp>
      <p:sp>
        <p:nvSpPr>
          <p:cNvPr id="7" name="Flowchart: Document 18">
            <a:extLst>
              <a:ext uri="{FF2B5EF4-FFF2-40B4-BE49-F238E27FC236}">
                <a16:creationId xmlns:a16="http://schemas.microsoft.com/office/drawing/2014/main" xmlns="" id="{69E65D2A-6302-4A9C-84FE-AF8EC81FB342}"/>
              </a:ext>
            </a:extLst>
          </p:cNvPr>
          <p:cNvSpPr/>
          <p:nvPr/>
        </p:nvSpPr>
        <p:spPr>
          <a:xfrm>
            <a:off x="447870" y="622338"/>
            <a:ext cx="5169159" cy="2798840"/>
          </a:xfrm>
          <a:prstGeom prst="flowChartDocument">
            <a:avLst/>
          </a:prstGeom>
          <a:solidFill>
            <a:srgbClr val="EC61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5" name="ZoneTexte 4"/>
          <p:cNvSpPr txBox="1"/>
          <p:nvPr/>
        </p:nvSpPr>
        <p:spPr>
          <a:xfrm>
            <a:off x="594480" y="672505"/>
            <a:ext cx="5174949" cy="3970318"/>
          </a:xfrm>
          <a:prstGeom prst="rect">
            <a:avLst/>
          </a:prstGeom>
          <a:noFill/>
        </p:spPr>
        <p:txBody>
          <a:bodyPr wrap="square" rtlCol="0">
            <a:spAutoFit/>
          </a:bodyPr>
          <a:lstStyle/>
          <a:p>
            <a:pPr marL="285750" lvl="0" indent="-285750">
              <a:lnSpc>
                <a:spcPct val="150000"/>
              </a:lnSpc>
              <a:buFont typeface="Wingdings" panose="05000000000000000000" pitchFamily="2" charset="2"/>
              <a:buChar char="Ø"/>
            </a:pPr>
            <a:r>
              <a:rPr lang="fr-FR" sz="1400" b="1" dirty="0">
                <a:solidFill>
                  <a:srgbClr val="002060"/>
                </a:solidFill>
              </a:rPr>
              <a:t>708 Inspections </a:t>
            </a:r>
            <a:r>
              <a:rPr lang="fr-FR" sz="1400" dirty="0"/>
              <a:t>des sites effectuées pour des contrôles de la qualité sanitaire;</a:t>
            </a:r>
          </a:p>
          <a:p>
            <a:pPr marL="285750" lvl="0" indent="-285750">
              <a:lnSpc>
                <a:spcPct val="150000"/>
              </a:lnSpc>
              <a:buFont typeface="Wingdings" panose="05000000000000000000" pitchFamily="2" charset="2"/>
              <a:buChar char="Ø"/>
            </a:pPr>
            <a:r>
              <a:rPr lang="fr-FR" sz="1400" b="1" dirty="0"/>
              <a:t>04 Agréments octroyés </a:t>
            </a:r>
            <a:r>
              <a:rPr lang="fr-FR" sz="1400" dirty="0"/>
              <a:t>(sanitaire et zoosanitaire);</a:t>
            </a:r>
          </a:p>
          <a:p>
            <a:pPr marL="285750" lvl="0" indent="-285750">
              <a:lnSpc>
                <a:spcPct val="150000"/>
              </a:lnSpc>
              <a:buFont typeface="Wingdings" panose="05000000000000000000" pitchFamily="2" charset="2"/>
              <a:buChar char="Ø"/>
            </a:pPr>
            <a:r>
              <a:rPr lang="fr-FR" sz="1400" b="1" dirty="0"/>
              <a:t>54 Autorisations Sanitaires d’Importation </a:t>
            </a:r>
            <a:r>
              <a:rPr lang="fr-FR" sz="1400" dirty="0"/>
              <a:t>(ASI) délivrées;</a:t>
            </a:r>
          </a:p>
          <a:p>
            <a:pPr marL="285750" lvl="0" indent="-285750">
              <a:lnSpc>
                <a:spcPct val="150000"/>
              </a:lnSpc>
              <a:buFont typeface="Wingdings" panose="05000000000000000000" pitchFamily="2" charset="2"/>
              <a:buChar char="Ø"/>
            </a:pPr>
            <a:r>
              <a:rPr lang="fr-FR" sz="1400" b="1" dirty="0">
                <a:solidFill>
                  <a:schemeClr val="tx2">
                    <a:lumMod val="50000"/>
                  </a:schemeClr>
                </a:solidFill>
              </a:rPr>
              <a:t>882 Certificats sanitaires </a:t>
            </a:r>
            <a:r>
              <a:rPr lang="fr-FR" sz="1400" dirty="0"/>
              <a:t>à l’export délivrés;</a:t>
            </a:r>
          </a:p>
          <a:p>
            <a:pPr marL="285750" lvl="0" indent="-285750">
              <a:lnSpc>
                <a:spcPct val="150000"/>
              </a:lnSpc>
              <a:buFont typeface="Wingdings" panose="05000000000000000000" pitchFamily="2" charset="2"/>
              <a:buChar char="Ø"/>
            </a:pPr>
            <a:r>
              <a:rPr lang="fr-FR" sz="1400" b="1" dirty="0"/>
              <a:t>8 611,58 T de produits halieutiques </a:t>
            </a:r>
            <a:r>
              <a:rPr lang="fr-FR" sz="1400" dirty="0"/>
              <a:t>exportés;</a:t>
            </a:r>
          </a:p>
          <a:p>
            <a:pPr marL="285750" indent="-285750">
              <a:lnSpc>
                <a:spcPct val="150000"/>
              </a:lnSpc>
              <a:buFont typeface="Wingdings" panose="05000000000000000000" pitchFamily="2" charset="2"/>
              <a:buChar char="Ø"/>
            </a:pPr>
            <a:r>
              <a:rPr lang="fr-FR" sz="1400" b="1" dirty="0">
                <a:solidFill>
                  <a:srgbClr val="C00000"/>
                </a:solidFill>
              </a:rPr>
              <a:t>260 Milliard d’Ariary </a:t>
            </a:r>
            <a:r>
              <a:rPr lang="fr-FR" sz="1400" dirty="0"/>
              <a:t>de valeur totale des exportations des produits halieutiques enregistrés et</a:t>
            </a:r>
          </a:p>
          <a:p>
            <a:pPr marL="285750" indent="-285750">
              <a:lnSpc>
                <a:spcPct val="150000"/>
              </a:lnSpc>
              <a:buFont typeface="Wingdings" panose="05000000000000000000" pitchFamily="2" charset="2"/>
              <a:buChar char="Ø"/>
            </a:pPr>
            <a:r>
              <a:rPr lang="fr-FR" sz="1400" dirty="0"/>
              <a:t>Signature du Protocole sur les </a:t>
            </a:r>
            <a:r>
              <a:rPr lang="fr-FR" sz="1400" b="1" dirty="0">
                <a:solidFill>
                  <a:schemeClr val="accent5">
                    <a:lumMod val="50000"/>
                  </a:schemeClr>
                </a:solidFill>
              </a:rPr>
              <a:t>exigences de la mise en quarantaine pour les poissons marins ornementaux exportées de Madagascar entre l’Administration Générale des Douanes de la Chine</a:t>
            </a:r>
            <a:r>
              <a:rPr lang="fr-FR" sz="1400" dirty="0"/>
              <a:t> ( GACC) et </a:t>
            </a:r>
            <a:r>
              <a:rPr lang="fr-FR" sz="1400" b="1" dirty="0"/>
              <a:t>le MPEB</a:t>
            </a:r>
            <a:r>
              <a:rPr lang="fr-FR" sz="1400" dirty="0"/>
              <a:t>.</a:t>
            </a:r>
          </a:p>
        </p:txBody>
      </p:sp>
      <p:sp>
        <p:nvSpPr>
          <p:cNvPr id="6" name="ZoneTexte 5"/>
          <p:cNvSpPr txBox="1"/>
          <p:nvPr/>
        </p:nvSpPr>
        <p:spPr>
          <a:xfrm>
            <a:off x="9998047" y="6581001"/>
            <a:ext cx="4897924" cy="276999"/>
          </a:xfrm>
          <a:prstGeom prst="rect">
            <a:avLst/>
          </a:prstGeom>
          <a:noFill/>
        </p:spPr>
        <p:txBody>
          <a:bodyPr wrap="square" rtlCol="0">
            <a:spAutoFit/>
          </a:bodyPr>
          <a:lstStyle/>
          <a:p>
            <a:pPr lvl="0"/>
            <a:r>
              <a:rPr lang="fr-FR" sz="1200" i="1" dirty="0"/>
              <a:t>Réalisations majeures du MPEB </a:t>
            </a:r>
          </a:p>
        </p:txBody>
      </p:sp>
      <p:sp>
        <p:nvSpPr>
          <p:cNvPr id="2" name="ZoneTexte 1"/>
          <p:cNvSpPr txBox="1"/>
          <p:nvPr/>
        </p:nvSpPr>
        <p:spPr>
          <a:xfrm>
            <a:off x="2965894" y="96387"/>
            <a:ext cx="6570149" cy="369332"/>
          </a:xfrm>
          <a:prstGeom prst="rect">
            <a:avLst/>
          </a:prstGeom>
          <a:noFill/>
        </p:spPr>
        <p:txBody>
          <a:bodyPr wrap="square" rtlCol="0">
            <a:spAutoFit/>
          </a:bodyPr>
          <a:lstStyle/>
          <a:p>
            <a:r>
              <a:rPr lang="fr-FR" b="1" dirty="0">
                <a:solidFill>
                  <a:schemeClr val="bg1"/>
                </a:solidFill>
                <a:latin typeface="Arial Black" panose="020B0A04020102020204" pitchFamily="34" charset="0"/>
              </a:rPr>
              <a:t>SECURITE SANITAIRE – Mi Juin 2025</a:t>
            </a:r>
            <a:endParaRPr lang="fr-FR" dirty="0">
              <a:solidFill>
                <a:schemeClr val="bg1"/>
              </a:solidFill>
              <a:latin typeface="Arial Black" panose="020B0A04020102020204" pitchFamily="34" charset="0"/>
            </a:endParaRPr>
          </a:p>
        </p:txBody>
      </p:sp>
      <p:pic>
        <p:nvPicPr>
          <p:cNvPr id="22" name="Image 21"/>
          <p:cNvPicPr>
            <a:picLocks noChangeAspect="1"/>
          </p:cNvPicPr>
          <p:nvPr/>
        </p:nvPicPr>
        <p:blipFill rotWithShape="1">
          <a:blip r:embed="rId2">
            <a:extLst>
              <a:ext uri="{28A0092B-C50C-407E-A947-70E740481C1C}">
                <a14:useLocalDpi xmlns:a14="http://schemas.microsoft.com/office/drawing/2010/main" val="0"/>
              </a:ext>
            </a:extLst>
          </a:blip>
          <a:srcRect l="18421" t="50971" r="6164"/>
          <a:stretch/>
        </p:blipFill>
        <p:spPr>
          <a:xfrm>
            <a:off x="9166989" y="3804817"/>
            <a:ext cx="2838736" cy="2509434"/>
          </a:xfrm>
          <a:prstGeom prst="rect">
            <a:avLst/>
          </a:prstGeom>
        </p:spPr>
      </p:pic>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7540" y="5935508"/>
            <a:ext cx="294215" cy="34141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829" y="3804817"/>
            <a:ext cx="3191190" cy="2509433"/>
          </a:xfrm>
          <a:prstGeom prst="rect">
            <a:avLst/>
          </a:prstGeom>
        </p:spPr>
      </p:pic>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834" y="5935508"/>
            <a:ext cx="294215" cy="341412"/>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80" y="4676924"/>
            <a:ext cx="2683329" cy="2012497"/>
          </a:xfrm>
          <a:prstGeom prst="rect">
            <a:avLst/>
          </a:prstGeom>
        </p:spPr>
      </p:pic>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743" y="6242408"/>
            <a:ext cx="294215" cy="341412"/>
          </a:xfrm>
          <a:prstGeom prst="rect">
            <a:avLst/>
          </a:prstGeom>
        </p:spPr>
      </p:pic>
      <p:pic>
        <p:nvPicPr>
          <p:cNvPr id="12" name="Image 11"/>
          <p:cNvPicPr>
            <a:picLocks noChangeAspect="1"/>
          </p:cNvPicPr>
          <p:nvPr/>
        </p:nvPicPr>
        <p:blipFill rotWithShape="1">
          <a:blip r:embed="rId6">
            <a:extLst>
              <a:ext uri="{28A0092B-C50C-407E-A947-70E740481C1C}">
                <a14:useLocalDpi xmlns:a14="http://schemas.microsoft.com/office/drawing/2010/main" val="0"/>
              </a:ext>
            </a:extLst>
          </a:blip>
          <a:srcRect t="34473"/>
          <a:stretch/>
        </p:blipFill>
        <p:spPr>
          <a:xfrm>
            <a:off x="3428573" y="4692990"/>
            <a:ext cx="2347641" cy="1947547"/>
          </a:xfrm>
          <a:prstGeom prst="rect">
            <a:avLst/>
          </a:prstGeom>
        </p:spPr>
      </p:pic>
      <p:pic>
        <p:nvPicPr>
          <p:cNvPr id="21"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0957" y="6239589"/>
            <a:ext cx="294215" cy="341412"/>
          </a:xfrm>
          <a:prstGeom prst="rect">
            <a:avLst/>
          </a:prstGeom>
        </p:spPr>
      </p:pic>
      <p:pic>
        <p:nvPicPr>
          <p:cNvPr id="19" name="Image 18"/>
          <p:cNvPicPr>
            <a:picLocks noChangeAspect="1"/>
          </p:cNvPicPr>
          <p:nvPr/>
        </p:nvPicPr>
        <p:blipFill rotWithShape="1">
          <a:blip r:embed="rId7">
            <a:extLst>
              <a:ext uri="{28A0092B-C50C-407E-A947-70E740481C1C}">
                <a14:useLocalDpi xmlns:a14="http://schemas.microsoft.com/office/drawing/2010/main" val="0"/>
              </a:ext>
            </a:extLst>
          </a:blip>
          <a:srcRect t="16997" b="12464"/>
          <a:stretch/>
        </p:blipFill>
        <p:spPr>
          <a:xfrm>
            <a:off x="5921829" y="768737"/>
            <a:ext cx="6083896" cy="2902706"/>
          </a:xfrm>
          <a:prstGeom prst="rect">
            <a:avLst/>
          </a:prstGeom>
        </p:spPr>
      </p:pic>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2268" y="3292700"/>
            <a:ext cx="294215" cy="341412"/>
          </a:xfrm>
          <a:prstGeom prst="rect">
            <a:avLst/>
          </a:prstGeom>
        </p:spPr>
      </p:pic>
    </p:spTree>
    <p:extLst>
      <p:ext uri="{BB962C8B-B14F-4D97-AF65-F5344CB8AC3E}">
        <p14:creationId xmlns:p14="http://schemas.microsoft.com/office/powerpoint/2010/main" val="3761494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6614"/>
            <a:ext cx="12192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owchart: Document 18">
            <a:extLst>
              <a:ext uri="{FF2B5EF4-FFF2-40B4-BE49-F238E27FC236}">
                <a16:creationId xmlns:a16="http://schemas.microsoft.com/office/drawing/2014/main" xmlns="" id="{69E65D2A-6302-4A9C-84FE-AF8EC81FB342}"/>
              </a:ext>
            </a:extLst>
          </p:cNvPr>
          <p:cNvSpPr/>
          <p:nvPr/>
        </p:nvSpPr>
        <p:spPr>
          <a:xfrm>
            <a:off x="511088" y="1302943"/>
            <a:ext cx="5230374" cy="4038358"/>
          </a:xfrm>
          <a:prstGeom prst="flowChartDocumen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8" name="Flowchart: Document 18">
            <a:extLst>
              <a:ext uri="{FF2B5EF4-FFF2-40B4-BE49-F238E27FC236}">
                <a16:creationId xmlns:a16="http://schemas.microsoft.com/office/drawing/2014/main" xmlns="" id="{69E65D2A-6302-4A9C-84FE-AF8EC81FB342}"/>
              </a:ext>
            </a:extLst>
          </p:cNvPr>
          <p:cNvSpPr/>
          <p:nvPr/>
        </p:nvSpPr>
        <p:spPr>
          <a:xfrm>
            <a:off x="447870" y="1269309"/>
            <a:ext cx="5169159" cy="3871857"/>
          </a:xfrm>
          <a:prstGeom prst="flowChartDocumen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7" name="TextBox 15">
            <a:extLst>
              <a:ext uri="{FF2B5EF4-FFF2-40B4-BE49-F238E27FC236}">
                <a16:creationId xmlns:a16="http://schemas.microsoft.com/office/drawing/2014/main" xmlns="" id="{06CC1F5F-3C60-455B-976D-21E5E534521D}"/>
              </a:ext>
            </a:extLst>
          </p:cNvPr>
          <p:cNvSpPr txBox="1"/>
          <p:nvPr/>
        </p:nvSpPr>
        <p:spPr>
          <a:xfrm>
            <a:off x="624114" y="174022"/>
            <a:ext cx="8951207" cy="389513"/>
          </a:xfrm>
          <a:prstGeom prst="roundRect">
            <a:avLst>
              <a:gd name="adj" fmla="val 50000"/>
            </a:avLst>
          </a:prstGeom>
          <a:solidFill>
            <a:schemeClr val="accent1">
              <a:lumMod val="50000"/>
            </a:schemeClr>
          </a:solidFill>
          <a:ln w="25400">
            <a:noFill/>
          </a:ln>
        </p:spPr>
        <p:txBody>
          <a:bodyPr wrap="square" rtlCol="0" anchor="ctr">
            <a:spAutoFit/>
          </a:bodyPr>
          <a:lstStyle/>
          <a:p>
            <a:pPr algn="ctr"/>
            <a:endParaRPr lang="ko-KR" altLang="en-US" sz="1200" b="1" dirty="0">
              <a:solidFill>
                <a:schemeClr val="bg1"/>
              </a:solidFill>
              <a:cs typeface="Arial" pitchFamily="34" charset="0"/>
            </a:endParaRPr>
          </a:p>
        </p:txBody>
      </p:sp>
      <p:sp>
        <p:nvSpPr>
          <p:cNvPr id="5" name="ZoneTexte 4"/>
          <p:cNvSpPr txBox="1"/>
          <p:nvPr/>
        </p:nvSpPr>
        <p:spPr>
          <a:xfrm>
            <a:off x="238859" y="1216194"/>
            <a:ext cx="5809427" cy="3687735"/>
          </a:xfrm>
          <a:prstGeom prst="rect">
            <a:avLst/>
          </a:prstGeom>
          <a:noFill/>
        </p:spPr>
        <p:txBody>
          <a:bodyPr wrap="square" rtlCol="0">
            <a:spAutoFit/>
          </a:bodyPr>
          <a:lstStyle/>
          <a:p>
            <a:pPr marL="285750" lvl="0" indent="-285750">
              <a:buFont typeface="Wingdings" panose="05000000000000000000" pitchFamily="2" charset="2"/>
              <a:buChar char="Ø"/>
            </a:pPr>
            <a:r>
              <a:rPr lang="fr-FR" sz="1200" b="1" dirty="0">
                <a:solidFill>
                  <a:schemeClr val="accent5">
                    <a:lumMod val="50000"/>
                  </a:schemeClr>
                </a:solidFill>
              </a:rPr>
              <a:t>1675 Jeunes et femmes formés </a:t>
            </a:r>
            <a:r>
              <a:rPr lang="fr-FR" sz="1200" dirty="0">
                <a:solidFill>
                  <a:schemeClr val="bg1"/>
                </a:solidFill>
              </a:rPr>
              <a:t>dans la promotion de l’Economie Bleue;</a:t>
            </a:r>
          </a:p>
          <a:p>
            <a:pPr marL="285750" lvl="0" indent="-285750">
              <a:buFont typeface="Wingdings" panose="05000000000000000000" pitchFamily="2" charset="2"/>
              <a:buChar char="Ø"/>
            </a:pPr>
            <a:r>
              <a:rPr lang="fr-FR" sz="1200" b="1" dirty="0"/>
              <a:t>1 Atlas maritime élaboré et diagnostic spatial </a:t>
            </a:r>
            <a:r>
              <a:rPr lang="fr-FR" sz="1200" dirty="0">
                <a:solidFill>
                  <a:schemeClr val="bg1"/>
                </a:solidFill>
              </a:rPr>
              <a:t>établi;</a:t>
            </a:r>
          </a:p>
          <a:p>
            <a:pPr marL="285750" lvl="0" indent="-285750">
              <a:buFont typeface="Wingdings" panose="05000000000000000000" pitchFamily="2" charset="2"/>
              <a:buChar char="Ø"/>
            </a:pPr>
            <a:r>
              <a:rPr lang="fr-FR" sz="1200" b="1" dirty="0">
                <a:solidFill>
                  <a:srgbClr val="7030A0"/>
                </a:solidFill>
              </a:rPr>
              <a:t>111 acteurs formés en techniques commerciales et appuyés </a:t>
            </a:r>
            <a:r>
              <a:rPr lang="fr-FR" sz="1200" dirty="0">
                <a:solidFill>
                  <a:schemeClr val="bg1"/>
                </a:solidFill>
              </a:rPr>
              <a:t>dans la commercialisation ;</a:t>
            </a:r>
          </a:p>
          <a:p>
            <a:pPr marL="285750" lvl="0" indent="-285750">
              <a:buFont typeface="Wingdings" panose="05000000000000000000" pitchFamily="2" charset="2"/>
              <a:buChar char="Ø"/>
            </a:pPr>
            <a:r>
              <a:rPr lang="fr-FR" sz="1200" dirty="0">
                <a:solidFill>
                  <a:schemeClr val="bg1"/>
                </a:solidFill>
              </a:rPr>
              <a:t>Organisation et Participation à la Célébration des différentes journées internationales</a:t>
            </a:r>
            <a:r>
              <a:rPr lang="fr-FR" sz="1200" dirty="0"/>
              <a:t> </a:t>
            </a:r>
            <a:r>
              <a:rPr lang="fr-FR" sz="1200" b="1" dirty="0">
                <a:solidFill>
                  <a:schemeClr val="accent5">
                    <a:lumMod val="50000"/>
                  </a:schemeClr>
                </a:solidFill>
              </a:rPr>
              <a:t>(JNEB-2</a:t>
            </a:r>
            <a:r>
              <a:rPr lang="fr-FR" sz="1200" b="1" baseline="30000" dirty="0">
                <a:solidFill>
                  <a:schemeClr val="accent5">
                    <a:lumMod val="50000"/>
                  </a:schemeClr>
                </a:solidFill>
              </a:rPr>
              <a:t>ème</a:t>
            </a:r>
            <a:r>
              <a:rPr lang="fr-FR" sz="1200" b="1" dirty="0">
                <a:solidFill>
                  <a:schemeClr val="accent5">
                    <a:lumMod val="50000"/>
                  </a:schemeClr>
                </a:solidFill>
              </a:rPr>
              <a:t> édition, JMO- 3</a:t>
            </a:r>
            <a:r>
              <a:rPr lang="fr-FR" sz="1200" b="1" baseline="30000" dirty="0">
                <a:solidFill>
                  <a:schemeClr val="accent5">
                    <a:lumMod val="50000"/>
                  </a:schemeClr>
                </a:solidFill>
              </a:rPr>
              <a:t>ème</a:t>
            </a:r>
            <a:r>
              <a:rPr lang="fr-FR" sz="1200" b="1" dirty="0">
                <a:solidFill>
                  <a:schemeClr val="accent5">
                    <a:lumMod val="50000"/>
                  </a:schemeClr>
                </a:solidFill>
              </a:rPr>
              <a:t> édition, FPH- « 4</a:t>
            </a:r>
            <a:r>
              <a:rPr lang="fr-FR" sz="1200" b="1" baseline="30000" dirty="0">
                <a:solidFill>
                  <a:schemeClr val="accent5">
                    <a:lumMod val="50000"/>
                  </a:schemeClr>
                </a:solidFill>
              </a:rPr>
              <a:t>ème</a:t>
            </a:r>
            <a:r>
              <a:rPr lang="fr-FR" sz="1200" b="1" dirty="0">
                <a:solidFill>
                  <a:schemeClr val="accent5">
                    <a:lumMod val="50000"/>
                  </a:schemeClr>
                </a:solidFill>
              </a:rPr>
              <a:t> édition,</a:t>
            </a:r>
          </a:p>
          <a:p>
            <a:pPr marL="285750" lvl="0" indent="-285750">
              <a:buFont typeface="Wingdings" panose="05000000000000000000" pitchFamily="2" charset="2"/>
              <a:buChar char="Ø"/>
            </a:pPr>
            <a:r>
              <a:rPr lang="fr-FR" sz="1200" b="1" dirty="0">
                <a:solidFill>
                  <a:schemeClr val="accent5">
                    <a:lumMod val="50000"/>
                  </a:schemeClr>
                </a:solidFill>
              </a:rPr>
              <a:t> FOJAEB- 1</a:t>
            </a:r>
            <a:r>
              <a:rPr lang="fr-FR" sz="1200" b="1" baseline="30000" dirty="0">
                <a:solidFill>
                  <a:schemeClr val="accent5">
                    <a:lumMod val="50000"/>
                  </a:schemeClr>
                </a:solidFill>
              </a:rPr>
              <a:t>ère</a:t>
            </a:r>
            <a:r>
              <a:rPr lang="fr-FR" sz="1200" b="1" dirty="0">
                <a:solidFill>
                  <a:schemeClr val="accent5">
                    <a:lumMod val="50000"/>
                  </a:schemeClr>
                </a:solidFill>
              </a:rPr>
              <a:t> édition);</a:t>
            </a:r>
          </a:p>
          <a:p>
            <a:pPr marL="285750" lvl="0" indent="-285750">
              <a:buFont typeface="Wingdings" panose="05000000000000000000" pitchFamily="2" charset="2"/>
              <a:buChar char="Ø"/>
            </a:pPr>
            <a:r>
              <a:rPr lang="fr-FR" sz="1200" dirty="0">
                <a:solidFill>
                  <a:schemeClr val="bg1"/>
                </a:solidFill>
              </a:rPr>
              <a:t>Mise en place des </a:t>
            </a:r>
            <a:r>
              <a:rPr lang="fr-FR" sz="1200" b="1" dirty="0">
                <a:solidFill>
                  <a:schemeClr val="accent5">
                    <a:lumMod val="50000"/>
                  </a:schemeClr>
                </a:solidFill>
              </a:rPr>
              <a:t>mécanismes de financement et d’investissement de</a:t>
            </a:r>
          </a:p>
          <a:p>
            <a:pPr lvl="0"/>
            <a:r>
              <a:rPr lang="fr-FR" sz="1200" b="1" dirty="0">
                <a:solidFill>
                  <a:schemeClr val="accent5">
                    <a:lumMod val="50000"/>
                  </a:schemeClr>
                </a:solidFill>
              </a:rPr>
              <a:t> l’économie bleue;</a:t>
            </a:r>
          </a:p>
          <a:p>
            <a:pPr marL="285750" lvl="0" indent="-285750">
              <a:buFont typeface="Wingdings" panose="05000000000000000000" pitchFamily="2" charset="2"/>
              <a:buChar char="Ø"/>
            </a:pPr>
            <a:r>
              <a:rPr lang="fr-FR" sz="1200" dirty="0"/>
              <a:t>Promotion des </a:t>
            </a:r>
            <a:r>
              <a:rPr lang="fr-FR" sz="1200" b="1" dirty="0">
                <a:solidFill>
                  <a:schemeClr val="accent5">
                    <a:lumMod val="50000"/>
                  </a:schemeClr>
                </a:solidFill>
              </a:rPr>
              <a:t>emplois et de l’entreprenariat bleus et</a:t>
            </a:r>
          </a:p>
          <a:p>
            <a:pPr lvl="0"/>
            <a:r>
              <a:rPr lang="fr-FR" sz="1200" b="1" dirty="0">
                <a:solidFill>
                  <a:schemeClr val="accent5">
                    <a:lumMod val="50000"/>
                  </a:schemeClr>
                </a:solidFill>
              </a:rPr>
              <a:t>Participation aux différentes rencontres nationales, régionales et internationales</a:t>
            </a:r>
          </a:p>
          <a:p>
            <a:pPr lvl="0"/>
            <a:r>
              <a:rPr lang="fr-FR" sz="1200" b="1" dirty="0">
                <a:solidFill>
                  <a:schemeClr val="accent5">
                    <a:lumMod val="50000"/>
                  </a:schemeClr>
                </a:solidFill>
              </a:rPr>
              <a:t> </a:t>
            </a:r>
            <a:r>
              <a:rPr lang="fr-FR" sz="1200" dirty="0"/>
              <a:t>du MPEB dans le cadre </a:t>
            </a:r>
            <a:r>
              <a:rPr lang="fr-FR" sz="1200" b="1" dirty="0">
                <a:solidFill>
                  <a:schemeClr val="accent5">
                    <a:lumMod val="50000"/>
                  </a:schemeClr>
                </a:solidFill>
              </a:rPr>
              <a:t>de la Diplomatie Bleue; </a:t>
            </a:r>
          </a:p>
          <a:p>
            <a:pPr marL="285750" lvl="0" indent="-285750">
              <a:buFont typeface="Wingdings" panose="05000000000000000000" pitchFamily="2" charset="2"/>
              <a:buChar char="Ø"/>
            </a:pPr>
            <a:r>
              <a:rPr lang="fr-FR" sz="1200" dirty="0"/>
              <a:t>Réalisation du </a:t>
            </a:r>
            <a:r>
              <a:rPr lang="fr-FR" sz="1200" b="1" dirty="0">
                <a:solidFill>
                  <a:srgbClr val="FF0000"/>
                </a:solidFill>
              </a:rPr>
              <a:t>FOJAEB ou Forum des Jeunes Africains sur  l’Economie Bleue, 2</a:t>
            </a:r>
            <a:r>
              <a:rPr lang="fr-FR" sz="1200" b="1" baseline="30000" dirty="0">
                <a:solidFill>
                  <a:srgbClr val="FF0000"/>
                </a:solidFill>
              </a:rPr>
              <a:t>ème</a:t>
            </a:r>
            <a:r>
              <a:rPr lang="fr-FR" sz="1200" b="1" dirty="0">
                <a:solidFill>
                  <a:srgbClr val="FF0000"/>
                </a:solidFill>
              </a:rPr>
              <a:t> édition à Toliara</a:t>
            </a:r>
            <a:r>
              <a:rPr lang="fr-FR" sz="1200" dirty="0"/>
              <a:t>, du 17 au 19 avril 2025;</a:t>
            </a:r>
          </a:p>
          <a:p>
            <a:pPr marL="171450" lvl="0" indent="-171450">
              <a:buFont typeface="Wingdings" panose="05000000000000000000" pitchFamily="2" charset="2"/>
              <a:buChar char="Ø"/>
            </a:pPr>
            <a:r>
              <a:rPr lang="fr-FR" sz="1200" dirty="0"/>
              <a:t>   Réalisation </a:t>
            </a:r>
            <a:r>
              <a:rPr lang="fr-FR" sz="1200" b="1" dirty="0">
                <a:solidFill>
                  <a:schemeClr val="accent2">
                    <a:lumMod val="75000"/>
                  </a:schemeClr>
                </a:solidFill>
              </a:rPr>
              <a:t>du Forum de mobilisation des financements et partenariats durables pour la pêche et l’aquaculture à Madagascar</a:t>
            </a:r>
            <a:r>
              <a:rPr lang="fr-FR" sz="1200" dirty="0"/>
              <a:t>, du 27 au 28 Mai 2025, Hôtel Carlton Antananarivo et</a:t>
            </a:r>
          </a:p>
          <a:p>
            <a:pPr marL="171450" lvl="0" indent="-171450">
              <a:buFont typeface="Wingdings" panose="05000000000000000000" pitchFamily="2" charset="2"/>
              <a:buChar char="Ø"/>
            </a:pPr>
            <a:r>
              <a:rPr lang="fr-FR" sz="1200" dirty="0"/>
              <a:t>   Participation du MPEB à </a:t>
            </a:r>
            <a:r>
              <a:rPr lang="fr-FR" sz="1200" b="1" dirty="0">
                <a:solidFill>
                  <a:srgbClr val="FFFF00"/>
                </a:solidFill>
              </a:rPr>
              <a:t>la Conférence Mondiale sur les Océans ou UNOC-3, Nice/France </a:t>
            </a:r>
            <a:r>
              <a:rPr lang="fr-FR" sz="1200" dirty="0"/>
              <a:t>du 09 au 13 juin 2025.</a:t>
            </a:r>
          </a:p>
        </p:txBody>
      </p:sp>
      <p:sp>
        <p:nvSpPr>
          <p:cNvPr id="6" name="ZoneTexte 5"/>
          <p:cNvSpPr txBox="1"/>
          <p:nvPr/>
        </p:nvSpPr>
        <p:spPr>
          <a:xfrm>
            <a:off x="9998047" y="6581001"/>
            <a:ext cx="4897924" cy="276999"/>
          </a:xfrm>
          <a:prstGeom prst="rect">
            <a:avLst/>
          </a:prstGeom>
          <a:noFill/>
        </p:spPr>
        <p:txBody>
          <a:bodyPr wrap="square" rtlCol="0">
            <a:spAutoFit/>
          </a:bodyPr>
          <a:lstStyle/>
          <a:p>
            <a:pPr lvl="0"/>
            <a:r>
              <a:rPr lang="fr-FR" sz="1200" i="1" dirty="0">
                <a:solidFill>
                  <a:schemeClr val="bg1"/>
                </a:solidFill>
              </a:rPr>
              <a:t>Réalisations majeures du MPEB </a:t>
            </a:r>
          </a:p>
        </p:txBody>
      </p:sp>
      <p:sp>
        <p:nvSpPr>
          <p:cNvPr id="2" name="ZoneTexte 1"/>
          <p:cNvSpPr txBox="1"/>
          <p:nvPr/>
        </p:nvSpPr>
        <p:spPr>
          <a:xfrm>
            <a:off x="1502598" y="174285"/>
            <a:ext cx="9242787" cy="369332"/>
          </a:xfrm>
          <a:prstGeom prst="rect">
            <a:avLst/>
          </a:prstGeom>
          <a:noFill/>
        </p:spPr>
        <p:txBody>
          <a:bodyPr wrap="square" rtlCol="0">
            <a:spAutoFit/>
          </a:bodyPr>
          <a:lstStyle/>
          <a:p>
            <a:r>
              <a:rPr lang="fr-FR" b="1" dirty="0">
                <a:solidFill>
                  <a:schemeClr val="bg1"/>
                </a:solidFill>
                <a:latin typeface="Arial Black" panose="020B0A04020102020204" pitchFamily="34" charset="0"/>
              </a:rPr>
              <a:t>PROMOTION DE L'ECONOMIE BLEUE – Mi Juin 2025</a:t>
            </a:r>
            <a:endParaRPr lang="fr-FR" dirty="0">
              <a:solidFill>
                <a:schemeClr val="bg1"/>
              </a:solidFill>
              <a:latin typeface="Arial Black" panose="020B0A04020102020204" pitchFamily="34" charset="0"/>
            </a:endParaRP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10096" r="36363" b="29680"/>
          <a:stretch/>
        </p:blipFill>
        <p:spPr>
          <a:xfrm>
            <a:off x="6123992" y="1421709"/>
            <a:ext cx="3150637" cy="2327599"/>
          </a:xfrm>
          <a:prstGeom prst="rect">
            <a:avLst/>
          </a:prstGeom>
        </p:spPr>
      </p:pic>
      <p:pic>
        <p:nvPicPr>
          <p:cNvPr id="3075" name="Picture 3" descr="WhatsApp Image 2024-09-30 à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403" b="17880"/>
          <a:stretch/>
        </p:blipFill>
        <p:spPr bwMode="auto">
          <a:xfrm>
            <a:off x="6112554" y="5609362"/>
            <a:ext cx="3110808" cy="979279"/>
          </a:xfrm>
          <a:prstGeom prst="rect">
            <a:avLst/>
          </a:prstGeom>
          <a:noFill/>
          <a:ln>
            <a:noFill/>
          </a:ln>
          <a:effectLst>
            <a:outerShdw dist="81320" dir="2319588"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descr="C:\Users\mpebs\OneDrive\Bureau\PRESENTATION JNEB 2024\PHOTOS JNEB\458736382_911261650906696_568169894098501313_n.jpg"/>
          <p:cNvPicPr/>
          <p:nvPr/>
        </p:nvPicPr>
        <p:blipFill rotWithShape="1">
          <a:blip r:embed="rId4" cstate="print">
            <a:extLst>
              <a:ext uri="{28A0092B-C50C-407E-A947-70E740481C1C}">
                <a14:useLocalDpi xmlns:a14="http://schemas.microsoft.com/office/drawing/2010/main" val="0"/>
              </a:ext>
            </a:extLst>
          </a:blip>
          <a:srcRect l="4954" r="8998"/>
          <a:stretch/>
        </p:blipFill>
        <p:spPr bwMode="auto">
          <a:xfrm>
            <a:off x="9349273" y="1421708"/>
            <a:ext cx="2659224" cy="2327600"/>
          </a:xfrm>
          <a:prstGeom prst="rect">
            <a:avLst/>
          </a:prstGeom>
          <a:noFill/>
          <a:ln>
            <a:noFill/>
          </a:ln>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8926" y="3407896"/>
            <a:ext cx="294215" cy="341412"/>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6527" y="3378222"/>
            <a:ext cx="294215" cy="341412"/>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9755" y="4845216"/>
            <a:ext cx="294215" cy="341412"/>
          </a:xfrm>
          <a:prstGeom prst="rect">
            <a:avLst/>
          </a:prstGeom>
        </p:spPr>
      </p:pic>
      <p:pic>
        <p:nvPicPr>
          <p:cNvPr id="11" name="Image 10"/>
          <p:cNvPicPr>
            <a:picLocks noChangeAspect="1"/>
          </p:cNvPicPr>
          <p:nvPr/>
        </p:nvPicPr>
        <p:blipFill rotWithShape="1">
          <a:blip r:embed="rId6">
            <a:extLst>
              <a:ext uri="{28A0092B-C50C-407E-A947-70E740481C1C}">
                <a14:useLocalDpi xmlns:a14="http://schemas.microsoft.com/office/drawing/2010/main" val="0"/>
              </a:ext>
            </a:extLst>
          </a:blip>
          <a:srcRect t="2476" b="1"/>
          <a:stretch/>
        </p:blipFill>
        <p:spPr>
          <a:xfrm>
            <a:off x="6122930" y="3805774"/>
            <a:ext cx="3122947" cy="1715699"/>
          </a:xfrm>
          <a:prstGeom prst="rect">
            <a:avLst/>
          </a:prstGeom>
        </p:spPr>
      </p:pic>
      <p:pic>
        <p:nvPicPr>
          <p:cNvPr id="12" name="Image 11"/>
          <p:cNvPicPr>
            <a:picLocks noChangeAspect="1"/>
          </p:cNvPicPr>
          <p:nvPr/>
        </p:nvPicPr>
        <p:blipFill rotWithShape="1">
          <a:blip r:embed="rId7">
            <a:extLst>
              <a:ext uri="{28A0092B-C50C-407E-A947-70E740481C1C}">
                <a14:useLocalDpi xmlns:a14="http://schemas.microsoft.com/office/drawing/2010/main" val="0"/>
              </a:ext>
            </a:extLst>
          </a:blip>
          <a:srcRect l="3106" t="20294"/>
          <a:stretch/>
        </p:blipFill>
        <p:spPr>
          <a:xfrm>
            <a:off x="9317411" y="3828010"/>
            <a:ext cx="2691086" cy="1317700"/>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9147" y="5176778"/>
            <a:ext cx="294215" cy="341412"/>
          </a:xfrm>
          <a:prstGeom prst="rect">
            <a:avLst/>
          </a:prstGeom>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89099" y="4795291"/>
            <a:ext cx="294215" cy="341412"/>
          </a:xfrm>
          <a:prstGeom prst="rect">
            <a:avLst/>
          </a:prstGeom>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8763" y="6156963"/>
            <a:ext cx="294215" cy="341412"/>
          </a:xfrm>
          <a:prstGeom prst="rect">
            <a:avLst/>
          </a:prstGeom>
        </p:spPr>
      </p:pic>
      <p:pic>
        <p:nvPicPr>
          <p:cNvPr id="19" name="Image 18"/>
          <p:cNvPicPr>
            <a:picLocks noChangeAspect="1"/>
          </p:cNvPicPr>
          <p:nvPr/>
        </p:nvPicPr>
        <p:blipFill rotWithShape="1">
          <a:blip r:embed="rId8" cstate="print">
            <a:extLst>
              <a:ext uri="{28A0092B-C50C-407E-A947-70E740481C1C}">
                <a14:useLocalDpi xmlns:a14="http://schemas.microsoft.com/office/drawing/2010/main" val="0"/>
              </a:ext>
            </a:extLst>
          </a:blip>
          <a:srcRect t="31974"/>
          <a:stretch/>
        </p:blipFill>
        <p:spPr>
          <a:xfrm>
            <a:off x="425355" y="5121528"/>
            <a:ext cx="3157600" cy="1611009"/>
          </a:xfrm>
          <a:prstGeom prst="rect">
            <a:avLst/>
          </a:prstGeom>
        </p:spPr>
      </p:pic>
      <p:pic>
        <p:nvPicPr>
          <p:cNvPr id="24" name="Image 23"/>
          <p:cNvPicPr>
            <a:picLocks noChangeAspect="1"/>
          </p:cNvPicPr>
          <p:nvPr/>
        </p:nvPicPr>
        <p:blipFill rotWithShape="1">
          <a:blip r:embed="rId9" cstate="print">
            <a:extLst>
              <a:ext uri="{28A0092B-C50C-407E-A947-70E740481C1C}">
                <a14:useLocalDpi xmlns:a14="http://schemas.microsoft.com/office/drawing/2010/main" val="0"/>
              </a:ext>
            </a:extLst>
          </a:blip>
          <a:srcRect l="23850"/>
          <a:stretch/>
        </p:blipFill>
        <p:spPr>
          <a:xfrm>
            <a:off x="3646173" y="5106984"/>
            <a:ext cx="2197587" cy="1625553"/>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5837" y="6362861"/>
            <a:ext cx="294215" cy="341412"/>
          </a:xfrm>
          <a:prstGeom prst="rect">
            <a:avLst/>
          </a:prstGeom>
        </p:spPr>
      </p:pic>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9904" y="6338010"/>
            <a:ext cx="294215" cy="341412"/>
          </a:xfrm>
          <a:prstGeom prst="rect">
            <a:avLst/>
          </a:prstGeom>
        </p:spPr>
      </p:pic>
      <p:pic>
        <p:nvPicPr>
          <p:cNvPr id="25" name="Imag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7596" y="5203137"/>
            <a:ext cx="2672268" cy="1413498"/>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9252" y="6221344"/>
            <a:ext cx="294215" cy="341412"/>
          </a:xfrm>
          <a:prstGeom prst="rect">
            <a:avLst/>
          </a:prstGeom>
        </p:spPr>
      </p:pic>
    </p:spTree>
    <p:extLst>
      <p:ext uri="{BB962C8B-B14F-4D97-AF65-F5344CB8AC3E}">
        <p14:creationId xmlns:p14="http://schemas.microsoft.com/office/powerpoint/2010/main" val="2228453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15">
            <a:extLst>
              <a:ext uri="{FF2B5EF4-FFF2-40B4-BE49-F238E27FC236}">
                <a16:creationId xmlns:a16="http://schemas.microsoft.com/office/drawing/2014/main" xmlns="" id="{06CC1F5F-3C60-455B-976D-21E5E534521D}"/>
              </a:ext>
            </a:extLst>
          </p:cNvPr>
          <p:cNvSpPr txBox="1"/>
          <p:nvPr/>
        </p:nvSpPr>
        <p:spPr>
          <a:xfrm>
            <a:off x="447870" y="339794"/>
            <a:ext cx="9410745" cy="389513"/>
          </a:xfrm>
          <a:prstGeom prst="roundRect">
            <a:avLst>
              <a:gd name="adj" fmla="val 50000"/>
            </a:avLst>
          </a:prstGeom>
          <a:solidFill>
            <a:schemeClr val="accent6">
              <a:lumMod val="50000"/>
            </a:schemeClr>
          </a:solidFill>
          <a:ln w="25400">
            <a:noFill/>
          </a:ln>
        </p:spPr>
        <p:txBody>
          <a:bodyPr wrap="square" rtlCol="0" anchor="ctr">
            <a:spAutoFit/>
          </a:bodyPr>
          <a:lstStyle/>
          <a:p>
            <a:pPr algn="ctr"/>
            <a:endParaRPr lang="ko-KR" altLang="en-US" sz="1200" b="1" dirty="0">
              <a:solidFill>
                <a:schemeClr val="bg1"/>
              </a:solidFill>
              <a:cs typeface="Arial" pitchFamily="34" charset="0"/>
            </a:endParaRPr>
          </a:p>
        </p:txBody>
      </p:sp>
      <p:sp>
        <p:nvSpPr>
          <p:cNvPr id="5" name="ZoneTexte 4"/>
          <p:cNvSpPr txBox="1"/>
          <p:nvPr/>
        </p:nvSpPr>
        <p:spPr>
          <a:xfrm>
            <a:off x="447870" y="1265247"/>
            <a:ext cx="5856431" cy="2718355"/>
          </a:xfrm>
          <a:prstGeom prst="rect">
            <a:avLst/>
          </a:prstGeom>
          <a:solidFill>
            <a:schemeClr val="tx1"/>
          </a:solidFill>
        </p:spPr>
        <p:txBody>
          <a:bodyPr wrap="square" rtlCol="0">
            <a:spAutoFit/>
          </a:bodyPr>
          <a:lstStyle/>
          <a:p>
            <a:pPr marL="285750" lvl="0" indent="-285750">
              <a:lnSpc>
                <a:spcPct val="150000"/>
              </a:lnSpc>
              <a:buFont typeface="Wingdings" panose="05000000000000000000" pitchFamily="2" charset="2"/>
              <a:buChar char="Ø"/>
            </a:pPr>
            <a:r>
              <a:rPr lang="fr-FR" sz="1400" b="1" dirty="0">
                <a:solidFill>
                  <a:schemeClr val="accent2"/>
                </a:solidFill>
              </a:rPr>
              <a:t>37 EIES/PREES </a:t>
            </a:r>
            <a:r>
              <a:rPr lang="fr-FR" sz="1400" dirty="0">
                <a:solidFill>
                  <a:schemeClr val="bg1"/>
                </a:solidFill>
              </a:rPr>
              <a:t>délivrés ;</a:t>
            </a:r>
          </a:p>
          <a:p>
            <a:pPr marL="285750" indent="-285750">
              <a:lnSpc>
                <a:spcPct val="150000"/>
              </a:lnSpc>
              <a:buFont typeface="Wingdings" panose="05000000000000000000" pitchFamily="2" charset="2"/>
              <a:buChar char="Ø"/>
            </a:pPr>
            <a:r>
              <a:rPr lang="fr-FR" sz="1400" b="1" dirty="0">
                <a:solidFill>
                  <a:schemeClr val="accent1">
                    <a:lumMod val="20000"/>
                    <a:lumOff val="80000"/>
                  </a:schemeClr>
                </a:solidFill>
              </a:rPr>
              <a:t>694 Ha de mangrove </a:t>
            </a:r>
            <a:r>
              <a:rPr lang="fr-FR" sz="1400" dirty="0">
                <a:solidFill>
                  <a:schemeClr val="bg1"/>
                </a:solidFill>
              </a:rPr>
              <a:t>restaurés ;</a:t>
            </a:r>
          </a:p>
          <a:p>
            <a:pPr marL="285750" indent="-285750">
              <a:lnSpc>
                <a:spcPct val="150000"/>
              </a:lnSpc>
              <a:buFont typeface="Wingdings" panose="05000000000000000000" pitchFamily="2" charset="2"/>
              <a:buChar char="Ø"/>
            </a:pPr>
            <a:r>
              <a:rPr lang="fr-FR" sz="1400" b="1" dirty="0">
                <a:solidFill>
                  <a:schemeClr val="accent4">
                    <a:lumMod val="40000"/>
                    <a:lumOff val="60000"/>
                  </a:schemeClr>
                </a:solidFill>
              </a:rPr>
              <a:t>Restauration des écosystèmes récifaux </a:t>
            </a:r>
            <a:r>
              <a:rPr lang="fr-FR" sz="1400" dirty="0">
                <a:solidFill>
                  <a:schemeClr val="bg1"/>
                </a:solidFill>
              </a:rPr>
              <a:t>avec le projet Fishes Banking (Atsimo Andrefana) et les sociétés de pêche crevettière (Iles aux prunes/Atsinanana) ;</a:t>
            </a:r>
          </a:p>
          <a:p>
            <a:pPr marL="285750" indent="-285750">
              <a:lnSpc>
                <a:spcPct val="150000"/>
              </a:lnSpc>
              <a:buFont typeface="Wingdings" panose="05000000000000000000" pitchFamily="2" charset="2"/>
              <a:buChar char="Ø"/>
            </a:pPr>
            <a:r>
              <a:rPr lang="fr-FR" sz="1400" b="1" dirty="0">
                <a:solidFill>
                  <a:schemeClr val="accent6">
                    <a:lumMod val="40000"/>
                    <a:lumOff val="60000"/>
                  </a:schemeClr>
                </a:solidFill>
              </a:rPr>
              <a:t>Reboisement des « </a:t>
            </a:r>
            <a:r>
              <a:rPr lang="fr-FR" sz="1400" b="1" dirty="0" err="1">
                <a:solidFill>
                  <a:schemeClr val="accent6">
                    <a:lumMod val="40000"/>
                    <a:lumOff val="60000"/>
                  </a:schemeClr>
                </a:solidFill>
              </a:rPr>
              <a:t>Zetra</a:t>
            </a:r>
            <a:r>
              <a:rPr lang="fr-FR" sz="1400" b="1" dirty="0">
                <a:solidFill>
                  <a:schemeClr val="accent6">
                    <a:lumMod val="40000"/>
                    <a:lumOff val="60000"/>
                  </a:schemeClr>
                </a:solidFill>
              </a:rPr>
              <a:t> » (Lac Alaotra/Ambatondrazaka) et</a:t>
            </a:r>
          </a:p>
          <a:p>
            <a:pPr marL="285750" indent="-285750">
              <a:lnSpc>
                <a:spcPct val="150000"/>
              </a:lnSpc>
              <a:buFont typeface="Wingdings" panose="05000000000000000000" pitchFamily="2" charset="2"/>
              <a:buChar char="Ø"/>
            </a:pPr>
            <a:r>
              <a:rPr lang="fr-FR" sz="1400" b="1" dirty="0">
                <a:solidFill>
                  <a:schemeClr val="accent2">
                    <a:lumMod val="75000"/>
                  </a:schemeClr>
                </a:solidFill>
              </a:rPr>
              <a:t>Plantation de 3000 plantules </a:t>
            </a:r>
            <a:r>
              <a:rPr lang="fr-FR" sz="1400" dirty="0">
                <a:solidFill>
                  <a:schemeClr val="bg1"/>
                </a:solidFill>
              </a:rPr>
              <a:t>à  Bongatsara/Antananarivo - Atsimondrano / Région Analamanga du 13 Février 2025.</a:t>
            </a:r>
          </a:p>
        </p:txBody>
      </p:sp>
      <p:sp>
        <p:nvSpPr>
          <p:cNvPr id="6" name="ZoneTexte 5"/>
          <p:cNvSpPr txBox="1"/>
          <p:nvPr/>
        </p:nvSpPr>
        <p:spPr>
          <a:xfrm>
            <a:off x="9998047" y="6581001"/>
            <a:ext cx="4897924" cy="276999"/>
          </a:xfrm>
          <a:prstGeom prst="rect">
            <a:avLst/>
          </a:prstGeom>
          <a:noFill/>
        </p:spPr>
        <p:txBody>
          <a:bodyPr wrap="square" rtlCol="0">
            <a:spAutoFit/>
          </a:bodyPr>
          <a:lstStyle/>
          <a:p>
            <a:pPr lvl="0"/>
            <a:r>
              <a:rPr lang="fr-FR" sz="1200" i="1" dirty="0"/>
              <a:t>Réalisations majeures du MPEB </a:t>
            </a:r>
          </a:p>
        </p:txBody>
      </p:sp>
      <p:sp>
        <p:nvSpPr>
          <p:cNvPr id="2" name="ZoneTexte 1"/>
          <p:cNvSpPr txBox="1"/>
          <p:nvPr/>
        </p:nvSpPr>
        <p:spPr>
          <a:xfrm>
            <a:off x="1003924" y="340553"/>
            <a:ext cx="8023181" cy="369332"/>
          </a:xfrm>
          <a:prstGeom prst="rect">
            <a:avLst/>
          </a:prstGeom>
          <a:noFill/>
        </p:spPr>
        <p:txBody>
          <a:bodyPr wrap="square" rtlCol="0">
            <a:spAutoFit/>
          </a:bodyPr>
          <a:lstStyle/>
          <a:p>
            <a:r>
              <a:rPr lang="fr-FR" b="1" dirty="0">
                <a:solidFill>
                  <a:schemeClr val="bg1"/>
                </a:solidFill>
                <a:latin typeface="Arial Black" panose="020B0A04020102020204" pitchFamily="34" charset="0"/>
              </a:rPr>
              <a:t>GESTION ET RESTAURATION DES HABITATS – Mi Juin 2025</a:t>
            </a:r>
            <a:endParaRPr lang="fr-FR" dirty="0">
              <a:solidFill>
                <a:schemeClr val="bg1"/>
              </a:solidFill>
              <a:latin typeface="Arial Black" panose="020B0A04020102020204" pitchFamily="34" charset="0"/>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t="26273" r="51663"/>
          <a:stretch/>
        </p:blipFill>
        <p:spPr>
          <a:xfrm>
            <a:off x="6433243" y="1390730"/>
            <a:ext cx="2464921" cy="305851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636" y="4571160"/>
            <a:ext cx="2517228" cy="1974800"/>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4812" y="6051819"/>
            <a:ext cx="294215" cy="341412"/>
          </a:xfrm>
          <a:prstGeom prst="rect">
            <a:avLst/>
          </a:prstGeom>
        </p:spPr>
      </p:pic>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r="50463"/>
          <a:stretch/>
        </p:blipFill>
        <p:spPr>
          <a:xfrm>
            <a:off x="9027105" y="1407162"/>
            <a:ext cx="2425292" cy="3098147"/>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576" y="4107828"/>
            <a:ext cx="294215" cy="341412"/>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915" y="6051819"/>
            <a:ext cx="294215" cy="341412"/>
          </a:xfrm>
          <a:prstGeom prst="rect">
            <a:avLst/>
          </a:prstGeom>
        </p:spPr>
      </p:pic>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270" y="4093599"/>
            <a:ext cx="294215" cy="341412"/>
          </a:xfrm>
          <a:prstGeom prst="rect">
            <a:avLst/>
          </a:prstGeom>
        </p:spPr>
      </p:pic>
      <p:pic>
        <p:nvPicPr>
          <p:cNvPr id="4" name="Image 3"/>
          <p:cNvPicPr>
            <a:picLocks noChangeAspect="1"/>
          </p:cNvPicPr>
          <p:nvPr/>
        </p:nvPicPr>
        <p:blipFill rotWithShape="1">
          <a:blip r:embed="rId6" cstate="print">
            <a:extLst>
              <a:ext uri="{28A0092B-C50C-407E-A947-70E740481C1C}">
                <a14:useLocalDpi xmlns:a14="http://schemas.microsoft.com/office/drawing/2010/main" val="0"/>
              </a:ext>
            </a:extLst>
          </a:blip>
          <a:srcRect t="27816"/>
          <a:stretch/>
        </p:blipFill>
        <p:spPr>
          <a:xfrm>
            <a:off x="3990557" y="4525543"/>
            <a:ext cx="4904034" cy="1991224"/>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0708" y="6094724"/>
            <a:ext cx="294215" cy="341412"/>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029" y="4534874"/>
            <a:ext cx="3392909" cy="1981894"/>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297" y="6175266"/>
            <a:ext cx="294215" cy="341412"/>
          </a:xfrm>
          <a:prstGeom prst="rect">
            <a:avLst/>
          </a:prstGeom>
        </p:spPr>
      </p:pic>
    </p:spTree>
    <p:extLst>
      <p:ext uri="{BB962C8B-B14F-4D97-AF65-F5344CB8AC3E}">
        <p14:creationId xmlns:p14="http://schemas.microsoft.com/office/powerpoint/2010/main" val="1844344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028" y="-22232"/>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9" name="Rectangle 18"/>
          <p:cNvSpPr/>
          <p:nvPr/>
        </p:nvSpPr>
        <p:spPr>
          <a:xfrm>
            <a:off x="296201" y="569167"/>
            <a:ext cx="5264844" cy="38268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47870" y="670886"/>
            <a:ext cx="5113175" cy="3908762"/>
          </a:xfrm>
          <a:prstGeom prst="rect">
            <a:avLst/>
          </a:prstGeom>
          <a:noFill/>
        </p:spPr>
        <p:txBody>
          <a:bodyPr wrap="square" rtlCol="0">
            <a:spAutoFit/>
          </a:bodyPr>
          <a:lstStyle/>
          <a:p>
            <a:pPr marL="285750" lvl="0" indent="-285750">
              <a:buFont typeface="Wingdings" panose="05000000000000000000" pitchFamily="2" charset="2"/>
              <a:buChar char="Ø"/>
            </a:pPr>
            <a:r>
              <a:rPr lang="fr-FR" sz="1400" dirty="0">
                <a:solidFill>
                  <a:schemeClr val="bg1"/>
                </a:solidFill>
              </a:rPr>
              <a:t>Dispositif </a:t>
            </a:r>
            <a:r>
              <a:rPr lang="fr-FR" sz="1400" b="1" dirty="0">
                <a:solidFill>
                  <a:srgbClr val="FF0000"/>
                </a:solidFill>
              </a:rPr>
              <a:t>Anti-Corruption</a:t>
            </a:r>
            <a:r>
              <a:rPr lang="fr-FR" sz="1400" dirty="0">
                <a:solidFill>
                  <a:schemeClr val="bg1"/>
                </a:solidFill>
              </a:rPr>
              <a:t> mis en place au niveau des 13 régions (Analamanga, Amoron’i Mania, Haute Matsiatra, Vatovavy, Fitovignany, Atsimo Atsinanana, Bongolava, Itasy, Vakinankaratra, Menabe, Alaotra Mangoro, etc) ;</a:t>
            </a:r>
          </a:p>
          <a:p>
            <a:pPr marL="285750" lvl="0" indent="-285750">
              <a:buFont typeface="Wingdings" panose="05000000000000000000" pitchFamily="2" charset="2"/>
              <a:buChar char="Ø"/>
            </a:pPr>
            <a:r>
              <a:rPr lang="fr-FR" sz="1400" dirty="0">
                <a:solidFill>
                  <a:schemeClr val="bg1"/>
                </a:solidFill>
              </a:rPr>
              <a:t>Formation des Formateurs sur le MAC dans 4 régions (Haute Matsiatra, Vatovavy, Bongolava et Itasy) avec le concours du BIANCO</a:t>
            </a:r>
          </a:p>
          <a:p>
            <a:pPr marL="285750" lvl="0" indent="-285750">
              <a:buFont typeface="Wingdings" panose="05000000000000000000" pitchFamily="2" charset="2"/>
              <a:buChar char="Ø"/>
            </a:pPr>
            <a:r>
              <a:rPr lang="fr-FR" sz="1400" dirty="0">
                <a:solidFill>
                  <a:schemeClr val="bg1"/>
                </a:solidFill>
              </a:rPr>
              <a:t>Rapport </a:t>
            </a:r>
            <a:r>
              <a:rPr lang="fr-FR" sz="1400" b="1" dirty="0">
                <a:solidFill>
                  <a:srgbClr val="FFFF00"/>
                </a:solidFill>
              </a:rPr>
              <a:t>FiTI pour l’année 2023 </a:t>
            </a:r>
            <a:r>
              <a:rPr lang="fr-FR" sz="1400" dirty="0">
                <a:solidFill>
                  <a:schemeClr val="bg1"/>
                </a:solidFill>
              </a:rPr>
              <a:t>adopté;</a:t>
            </a:r>
          </a:p>
          <a:p>
            <a:pPr marL="285750" lvl="0" indent="-285750">
              <a:buFont typeface="Wingdings" panose="05000000000000000000" pitchFamily="2" charset="2"/>
              <a:buChar char="Ø"/>
            </a:pPr>
            <a:r>
              <a:rPr lang="fr-FR" sz="1400" dirty="0">
                <a:solidFill>
                  <a:schemeClr val="bg1"/>
                </a:solidFill>
              </a:rPr>
              <a:t>Participation à la </a:t>
            </a:r>
            <a:r>
              <a:rPr lang="fr-FR" sz="1400" b="1" dirty="0">
                <a:solidFill>
                  <a:schemeClr val="accent5">
                    <a:lumMod val="40000"/>
                    <a:lumOff val="60000"/>
                  </a:schemeClr>
                </a:solidFill>
              </a:rPr>
              <a:t>mise à jour de la SNLCC;</a:t>
            </a:r>
          </a:p>
          <a:p>
            <a:pPr marL="285750" indent="-285750">
              <a:buFont typeface="Wingdings" panose="05000000000000000000" pitchFamily="2" charset="2"/>
              <a:buChar char="Ø"/>
            </a:pPr>
            <a:r>
              <a:rPr lang="fr-FR" sz="1400" dirty="0">
                <a:solidFill>
                  <a:schemeClr val="bg1"/>
                </a:solidFill>
              </a:rPr>
              <a:t>Participation à la </a:t>
            </a:r>
            <a:r>
              <a:rPr lang="fr-FR" sz="1400" b="1" dirty="0">
                <a:solidFill>
                  <a:schemeClr val="accent2">
                    <a:lumMod val="60000"/>
                    <a:lumOff val="40000"/>
                  </a:schemeClr>
                </a:solidFill>
              </a:rPr>
              <a:t>célébration de la JILCC;</a:t>
            </a:r>
          </a:p>
          <a:p>
            <a:pPr marL="285750" indent="-285750">
              <a:buFont typeface="Wingdings" panose="05000000000000000000" pitchFamily="2" charset="2"/>
              <a:buChar char="Ø"/>
            </a:pPr>
            <a:r>
              <a:rPr lang="fr-FR" sz="1400" b="1" dirty="0">
                <a:solidFill>
                  <a:schemeClr val="accent2">
                    <a:lumMod val="60000"/>
                    <a:lumOff val="40000"/>
                  </a:schemeClr>
                </a:solidFill>
              </a:rPr>
              <a:t>19 Arrêtés, 76 Com verbales édictées;</a:t>
            </a:r>
          </a:p>
          <a:p>
            <a:pPr marL="285750" indent="-285750">
              <a:buFont typeface="Wingdings" panose="05000000000000000000" pitchFamily="2" charset="2"/>
              <a:buChar char="Ø"/>
            </a:pPr>
            <a:r>
              <a:rPr lang="fr-FR" sz="1400" b="1" dirty="0">
                <a:solidFill>
                  <a:schemeClr val="accent6">
                    <a:lumMod val="60000"/>
                    <a:lumOff val="40000"/>
                  </a:schemeClr>
                </a:solidFill>
              </a:rPr>
              <a:t>6 missions d’information et de sensibilisation </a:t>
            </a:r>
            <a:r>
              <a:rPr lang="fr-FR" sz="1400" dirty="0">
                <a:solidFill>
                  <a:schemeClr val="bg1"/>
                </a:solidFill>
              </a:rPr>
              <a:t>pour tout public sur les textes réglementaires  dans 7 régions et</a:t>
            </a:r>
          </a:p>
          <a:p>
            <a:pPr marL="285750" indent="-285750">
              <a:buFont typeface="Wingdings" panose="05000000000000000000" pitchFamily="2" charset="2"/>
              <a:buChar char="Ø"/>
            </a:pPr>
            <a:r>
              <a:rPr lang="fr-FR" sz="1400" b="1" dirty="0">
                <a:solidFill>
                  <a:srgbClr val="FFC000"/>
                </a:solidFill>
              </a:rPr>
              <a:t>Cartographie des risques de corruption </a:t>
            </a:r>
            <a:r>
              <a:rPr lang="fr-FR" sz="1400" dirty="0">
                <a:solidFill>
                  <a:schemeClr val="bg1"/>
                </a:solidFill>
              </a:rPr>
              <a:t>liées à l’octroi d’autorisation de pêche, de collecte et procédures des contrôles des exportations élaborée.</a:t>
            </a:r>
          </a:p>
          <a:p>
            <a:pPr>
              <a:lnSpc>
                <a:spcPct val="150000"/>
              </a:lnSpc>
            </a:pPr>
            <a:endParaRPr lang="fr-FR" sz="1600" b="1" dirty="0">
              <a:solidFill>
                <a:schemeClr val="accent2">
                  <a:lumMod val="60000"/>
                  <a:lumOff val="40000"/>
                </a:schemeClr>
              </a:solidFill>
            </a:endParaRPr>
          </a:p>
        </p:txBody>
      </p:sp>
      <p:sp>
        <p:nvSpPr>
          <p:cNvPr id="6" name="ZoneTexte 5"/>
          <p:cNvSpPr txBox="1"/>
          <p:nvPr/>
        </p:nvSpPr>
        <p:spPr>
          <a:xfrm>
            <a:off x="9998047" y="6581001"/>
            <a:ext cx="4897924" cy="276999"/>
          </a:xfrm>
          <a:prstGeom prst="rect">
            <a:avLst/>
          </a:prstGeom>
          <a:noFill/>
        </p:spPr>
        <p:txBody>
          <a:bodyPr wrap="square" rtlCol="0">
            <a:spAutoFit/>
          </a:bodyPr>
          <a:lstStyle/>
          <a:p>
            <a:pPr lvl="0"/>
            <a:r>
              <a:rPr lang="fr-FR" sz="1200" i="1" dirty="0"/>
              <a:t>Réalisations majeures du MPEB </a:t>
            </a:r>
          </a:p>
        </p:txBody>
      </p:sp>
      <p:sp>
        <p:nvSpPr>
          <p:cNvPr id="7" name="TextBox 15">
            <a:extLst>
              <a:ext uri="{FF2B5EF4-FFF2-40B4-BE49-F238E27FC236}">
                <a16:creationId xmlns:a16="http://schemas.microsoft.com/office/drawing/2014/main" xmlns="" id="{06CC1F5F-3C60-455B-976D-21E5E534521D}"/>
              </a:ext>
            </a:extLst>
          </p:cNvPr>
          <p:cNvSpPr txBox="1"/>
          <p:nvPr/>
        </p:nvSpPr>
        <p:spPr>
          <a:xfrm>
            <a:off x="1548884" y="105004"/>
            <a:ext cx="8181711" cy="389513"/>
          </a:xfrm>
          <a:prstGeom prst="roundRect">
            <a:avLst>
              <a:gd name="adj" fmla="val 50000"/>
            </a:avLst>
          </a:prstGeom>
          <a:solidFill>
            <a:schemeClr val="tx1">
              <a:lumMod val="85000"/>
              <a:lumOff val="15000"/>
            </a:schemeClr>
          </a:solidFill>
          <a:ln w="25400">
            <a:noFill/>
          </a:ln>
        </p:spPr>
        <p:txBody>
          <a:bodyPr wrap="square" rtlCol="0" anchor="ctr">
            <a:spAutoFit/>
          </a:bodyPr>
          <a:lstStyle/>
          <a:p>
            <a:pPr algn="ctr"/>
            <a:endParaRPr lang="ko-KR" altLang="en-US" sz="1200" b="1" dirty="0">
              <a:solidFill>
                <a:schemeClr val="bg1"/>
              </a:solidFill>
              <a:cs typeface="Arial" pitchFamily="34" charset="0"/>
            </a:endParaRPr>
          </a:p>
        </p:txBody>
      </p:sp>
      <p:sp>
        <p:nvSpPr>
          <p:cNvPr id="2" name="ZoneTexte 1"/>
          <p:cNvSpPr txBox="1"/>
          <p:nvPr/>
        </p:nvSpPr>
        <p:spPr>
          <a:xfrm>
            <a:off x="3679386" y="121677"/>
            <a:ext cx="5274821" cy="369332"/>
          </a:xfrm>
          <a:prstGeom prst="rect">
            <a:avLst/>
          </a:prstGeom>
          <a:noFill/>
        </p:spPr>
        <p:txBody>
          <a:bodyPr wrap="square" rtlCol="0">
            <a:spAutoFit/>
          </a:bodyPr>
          <a:lstStyle/>
          <a:p>
            <a:r>
              <a:rPr lang="fr-FR" b="1" dirty="0">
                <a:solidFill>
                  <a:schemeClr val="bg1"/>
                </a:solidFill>
                <a:latin typeface="Arial Black" panose="020B0A04020102020204" pitchFamily="34" charset="0"/>
              </a:rPr>
              <a:t>GOUVERNANCE – Mi Juin 2025</a:t>
            </a:r>
            <a:endParaRPr lang="fr-FR" dirty="0">
              <a:solidFill>
                <a:schemeClr val="bg1"/>
              </a:solidFill>
              <a:latin typeface="Arial Black" panose="020B0A04020102020204" pitchFamily="34" charset="0"/>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4085" t="22611"/>
          <a:stretch/>
        </p:blipFill>
        <p:spPr>
          <a:xfrm>
            <a:off x="6140711" y="4686755"/>
            <a:ext cx="3115855" cy="1786697"/>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574" y="2837660"/>
            <a:ext cx="3134125" cy="1802122"/>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0821" y="4238236"/>
            <a:ext cx="294215" cy="341412"/>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6178" y="6078649"/>
            <a:ext cx="294215" cy="341412"/>
          </a:xfrm>
          <a:prstGeom prst="rect">
            <a:avLst/>
          </a:prstGeom>
        </p:spPr>
      </p:pic>
      <p:pic>
        <p:nvPicPr>
          <p:cNvPr id="15" name="Image 14"/>
          <p:cNvPicPr>
            <a:picLocks noChangeAspect="1"/>
          </p:cNvPicPr>
          <p:nvPr/>
        </p:nvPicPr>
        <p:blipFill rotWithShape="1">
          <a:blip r:embed="rId5">
            <a:extLst>
              <a:ext uri="{28A0092B-C50C-407E-A947-70E740481C1C}">
                <a14:useLocalDpi xmlns:a14="http://schemas.microsoft.com/office/drawing/2010/main" val="0"/>
              </a:ext>
            </a:extLst>
          </a:blip>
          <a:srcRect t="44437" b="13107"/>
          <a:stretch/>
        </p:blipFill>
        <p:spPr>
          <a:xfrm>
            <a:off x="6064899" y="1009933"/>
            <a:ext cx="6072507" cy="1708061"/>
          </a:xfrm>
          <a:prstGeom prst="rect">
            <a:avLst/>
          </a:prstGeom>
        </p:spPr>
      </p:pic>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9453" y="2831958"/>
            <a:ext cx="2827953" cy="1824175"/>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9211" y="4225325"/>
            <a:ext cx="294215" cy="341412"/>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1021" y="2327926"/>
            <a:ext cx="294215" cy="341412"/>
          </a:xfrm>
          <a:prstGeom prst="rect">
            <a:avLst/>
          </a:prstGeom>
        </p:spPr>
      </p:pic>
      <p:pic>
        <p:nvPicPr>
          <p:cNvPr id="3" name="Image 2"/>
          <p:cNvPicPr>
            <a:picLocks noChangeAspect="1"/>
          </p:cNvPicPr>
          <p:nvPr/>
        </p:nvPicPr>
        <p:blipFill rotWithShape="1">
          <a:blip r:embed="rId7" cstate="print">
            <a:extLst>
              <a:ext uri="{28A0092B-C50C-407E-A947-70E740481C1C}">
                <a14:useLocalDpi xmlns:a14="http://schemas.microsoft.com/office/drawing/2010/main" val="0"/>
              </a:ext>
            </a:extLst>
          </a:blip>
          <a:srcRect l="72698" t="12977" r="4740" b="54115"/>
          <a:stretch/>
        </p:blipFill>
        <p:spPr>
          <a:xfrm>
            <a:off x="9309454" y="4818753"/>
            <a:ext cx="2827953" cy="1445232"/>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5867" y="4599876"/>
            <a:ext cx="2810363" cy="1873576"/>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2703" y="6093279"/>
            <a:ext cx="294215" cy="341412"/>
          </a:xfrm>
          <a:prstGeom prst="rect">
            <a:avLst/>
          </a:prstGeom>
        </p:spPr>
      </p:pic>
      <p:pic>
        <p:nvPicPr>
          <p:cNvPr id="21" name="Imag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201" y="4599876"/>
            <a:ext cx="1651672" cy="1883810"/>
          </a:xfrm>
          <a:prstGeom prst="rect">
            <a:avLst/>
          </a:prstGeom>
        </p:spPr>
      </p:pic>
    </p:spTree>
    <p:extLst>
      <p:ext uri="{BB962C8B-B14F-4D97-AF65-F5344CB8AC3E}">
        <p14:creationId xmlns:p14="http://schemas.microsoft.com/office/powerpoint/2010/main" val="2554734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754" y="308752"/>
            <a:ext cx="9002899" cy="6364649"/>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164" y="444550"/>
            <a:ext cx="2280717" cy="127100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8344" y="1497296"/>
            <a:ext cx="164681" cy="191099"/>
          </a:xfrm>
          <a:prstGeom prst="rect">
            <a:avLst/>
          </a:prstGeom>
        </p:spPr>
      </p:pic>
      <p:sp>
        <p:nvSpPr>
          <p:cNvPr id="9" name="ZoneTexte 8"/>
          <p:cNvSpPr txBox="1"/>
          <p:nvPr/>
        </p:nvSpPr>
        <p:spPr>
          <a:xfrm>
            <a:off x="172265" y="20900"/>
            <a:ext cx="10896600" cy="369332"/>
          </a:xfrm>
          <a:prstGeom prst="rect">
            <a:avLst/>
          </a:prstGeom>
          <a:noFill/>
        </p:spPr>
        <p:txBody>
          <a:bodyPr wrap="square" rtlCol="0">
            <a:spAutoFit/>
          </a:bodyPr>
          <a:lstStyle/>
          <a:p>
            <a:pPr algn="ctr"/>
            <a:r>
              <a:rPr lang="fr-FR" b="1" dirty="0">
                <a:solidFill>
                  <a:schemeClr val="accent2">
                    <a:lumMod val="75000"/>
                  </a:schemeClr>
                </a:solidFill>
              </a:rPr>
              <a:t>LES RÉGIONS ET DISTRICTS VISITÉS PAR MONSIEUR LE MINISTRE ET SON STAFF  JUSQU’ À CE JOUR</a:t>
            </a:r>
          </a:p>
        </p:txBody>
      </p:sp>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t="15652" b="7498"/>
          <a:stretch/>
        </p:blipFill>
        <p:spPr>
          <a:xfrm>
            <a:off x="9570270" y="1781741"/>
            <a:ext cx="2280717" cy="1331453"/>
          </a:xfrm>
          <a:prstGeom prst="rect">
            <a:avLst/>
          </a:prstGeom>
        </p:spPr>
      </p:pic>
      <p:sp>
        <p:nvSpPr>
          <p:cNvPr id="13" name="ZoneTexte 12"/>
          <p:cNvSpPr txBox="1"/>
          <p:nvPr/>
        </p:nvSpPr>
        <p:spPr>
          <a:xfrm>
            <a:off x="99709" y="6413374"/>
            <a:ext cx="3576119" cy="276999"/>
          </a:xfrm>
          <a:prstGeom prst="rect">
            <a:avLst/>
          </a:prstGeom>
          <a:noFill/>
        </p:spPr>
        <p:txBody>
          <a:bodyPr wrap="square" rtlCol="0">
            <a:spAutoFit/>
          </a:bodyPr>
          <a:lstStyle/>
          <a:p>
            <a:r>
              <a:rPr lang="fr-FR" sz="1200" b="1" dirty="0"/>
              <a:t>Source : </a:t>
            </a:r>
            <a:r>
              <a:rPr lang="fr-FR" sz="1200" dirty="0"/>
              <a:t>MPEB / Juin 2025</a:t>
            </a: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0270" y="3191358"/>
            <a:ext cx="2280717" cy="1282904"/>
          </a:xfrm>
          <a:prstGeom prst="rect">
            <a:avLst/>
          </a:prstGeom>
        </p:spPr>
      </p:pic>
      <p:sp>
        <p:nvSpPr>
          <p:cNvPr id="17" name="ZoneTexte 16"/>
          <p:cNvSpPr txBox="1"/>
          <p:nvPr/>
        </p:nvSpPr>
        <p:spPr>
          <a:xfrm>
            <a:off x="9570270" y="4597551"/>
            <a:ext cx="2435383" cy="1877437"/>
          </a:xfrm>
          <a:prstGeom prst="rect">
            <a:avLst/>
          </a:prstGeom>
          <a:noFill/>
        </p:spPr>
        <p:txBody>
          <a:bodyPr wrap="square" rtlCol="0">
            <a:spAutoFit/>
          </a:bodyPr>
          <a:lstStyle/>
          <a:p>
            <a:pPr algn="ctr"/>
            <a:r>
              <a:rPr lang="fr-FR" sz="2400" b="1" dirty="0">
                <a:solidFill>
                  <a:schemeClr val="accent2">
                    <a:lumMod val="75000"/>
                  </a:schemeClr>
                </a:solidFill>
                <a:latin typeface="Arial Black" panose="020B0A04020102020204" pitchFamily="34" charset="0"/>
              </a:rPr>
              <a:t>24 / 24 </a:t>
            </a:r>
          </a:p>
          <a:p>
            <a:pPr algn="ctr"/>
            <a:r>
              <a:rPr lang="fr-FR" sz="2400" dirty="0"/>
              <a:t>Régions visitées</a:t>
            </a:r>
          </a:p>
          <a:p>
            <a:pPr algn="ctr"/>
            <a:endParaRPr lang="fr-FR" sz="2000" dirty="0"/>
          </a:p>
          <a:p>
            <a:pPr algn="ctr"/>
            <a:r>
              <a:rPr lang="fr-FR" sz="2400" dirty="0">
                <a:solidFill>
                  <a:srgbClr val="002060"/>
                </a:solidFill>
                <a:latin typeface="Arial Black" panose="020B0A04020102020204" pitchFamily="34" charset="0"/>
              </a:rPr>
              <a:t>106 / 120</a:t>
            </a:r>
            <a:r>
              <a:rPr lang="fr-FR" sz="2400" dirty="0">
                <a:solidFill>
                  <a:srgbClr val="002060"/>
                </a:solidFill>
              </a:rPr>
              <a:t> </a:t>
            </a:r>
          </a:p>
          <a:p>
            <a:pPr algn="ctr"/>
            <a:r>
              <a:rPr lang="fr-FR" sz="2400" dirty="0"/>
              <a:t> Districts visités</a:t>
            </a: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9147" y="2913042"/>
            <a:ext cx="164681" cy="191099"/>
          </a:xfrm>
          <a:prstGeom prst="rect">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8344" y="4253366"/>
            <a:ext cx="164681" cy="191099"/>
          </a:xfrm>
          <a:prstGeom prst="rect">
            <a:avLst/>
          </a:prstGeom>
        </p:spPr>
      </p:pic>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06" y="444550"/>
            <a:ext cx="3320085" cy="5469840"/>
          </a:xfrm>
          <a:prstGeom prst="rect">
            <a:avLst/>
          </a:prstGeom>
        </p:spPr>
      </p:pic>
      <p:sp>
        <p:nvSpPr>
          <p:cNvPr id="7" name="Rectangle 6"/>
          <p:cNvSpPr/>
          <p:nvPr/>
        </p:nvSpPr>
        <p:spPr>
          <a:xfrm>
            <a:off x="2377308" y="4474262"/>
            <a:ext cx="470780" cy="295381"/>
          </a:xfrm>
          <a:prstGeom prst="rect">
            <a:avLst/>
          </a:prstGeom>
          <a:solidFill>
            <a:srgbClr val="269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170877" y="4796110"/>
            <a:ext cx="1004935" cy="230832"/>
          </a:xfrm>
          <a:prstGeom prst="rect">
            <a:avLst/>
          </a:prstGeom>
          <a:noFill/>
        </p:spPr>
        <p:txBody>
          <a:bodyPr wrap="square" rtlCol="0">
            <a:spAutoFit/>
          </a:bodyPr>
          <a:lstStyle/>
          <a:p>
            <a:r>
              <a:rPr lang="fr-FR" sz="900" dirty="0" smtClean="0"/>
              <a:t>DISTRICT VISITES</a:t>
            </a:r>
            <a:endParaRPr lang="fr-FR" sz="900" dirty="0"/>
          </a:p>
        </p:txBody>
      </p:sp>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65" y="556778"/>
            <a:ext cx="579173" cy="672082"/>
          </a:xfrm>
          <a:prstGeom prst="rect">
            <a:avLst/>
          </a:prstGeom>
        </p:spPr>
      </p:pic>
    </p:spTree>
    <p:extLst>
      <p:ext uri="{BB962C8B-B14F-4D97-AF65-F5344CB8AC3E}">
        <p14:creationId xmlns:p14="http://schemas.microsoft.com/office/powerpoint/2010/main" val="2682546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7" y="0"/>
            <a:ext cx="12196317" cy="685557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36" y="81183"/>
            <a:ext cx="10058400" cy="6693205"/>
          </a:xfrm>
          <a:prstGeom prst="rect">
            <a:avLst/>
          </a:prstGeom>
        </p:spPr>
      </p:pic>
    </p:spTree>
    <p:extLst>
      <p:ext uri="{BB962C8B-B14F-4D97-AF65-F5344CB8AC3E}">
        <p14:creationId xmlns:p14="http://schemas.microsoft.com/office/powerpoint/2010/main" val="618959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t="20330" r="890" b="10065"/>
          <a:stretch/>
        </p:blipFill>
        <p:spPr>
          <a:xfrm>
            <a:off x="3113769" y="4291343"/>
            <a:ext cx="6685817" cy="2575711"/>
          </a:xfrm>
          <a:prstGeom prst="rect">
            <a:avLst/>
          </a:prstGeom>
        </p:spPr>
      </p:pic>
      <p:pic>
        <p:nvPicPr>
          <p:cNvPr id="5" name="Espace réservé pour une image  4"/>
          <p:cNvPicPr>
            <a:picLocks noGrp="1" noChangeAspect="1"/>
          </p:cNvPicPr>
          <p:nvPr>
            <p:ph type="pic" idx="12"/>
          </p:nvPr>
        </p:nvPicPr>
        <p:blipFill>
          <a:blip r:embed="rId4" cstate="print">
            <a:extLst>
              <a:ext uri="{28A0092B-C50C-407E-A947-70E740481C1C}">
                <a14:useLocalDpi xmlns:a14="http://schemas.microsoft.com/office/drawing/2010/main" val="0"/>
              </a:ext>
            </a:extLst>
          </a:blip>
          <a:srcRect l="12485" r="12485"/>
          <a:stretch>
            <a:fillRect/>
          </a:stretch>
        </p:blipFill>
        <p:spPr/>
      </p:pic>
      <p:sp>
        <p:nvSpPr>
          <p:cNvPr id="3" name="Espace réservé du texte 2"/>
          <p:cNvSpPr>
            <a:spLocks noGrp="1"/>
          </p:cNvSpPr>
          <p:nvPr>
            <p:ph type="body" sz="quarter" idx="10"/>
          </p:nvPr>
        </p:nvSpPr>
        <p:spPr>
          <a:xfrm>
            <a:off x="5786604" y="3071503"/>
            <a:ext cx="6604573" cy="631435"/>
          </a:xfrm>
        </p:spPr>
        <p:txBody>
          <a:bodyPr>
            <a:normAutofit fontScale="92500" lnSpcReduction="10000"/>
          </a:bodyPr>
          <a:lstStyle/>
          <a:p>
            <a:r>
              <a:rPr lang="fr-FR" spc="600" dirty="0">
                <a:solidFill>
                  <a:srgbClr val="002060"/>
                </a:solidFill>
                <a:latin typeface="Alphakind" pitchFamily="2" charset="0"/>
              </a:rPr>
              <a:t>MAHAVELO !!!</a:t>
            </a:r>
          </a:p>
        </p:txBody>
      </p:sp>
      <p:sp>
        <p:nvSpPr>
          <p:cNvPr id="6" name="ZoneTexte 5"/>
          <p:cNvSpPr txBox="1"/>
          <p:nvPr/>
        </p:nvSpPr>
        <p:spPr>
          <a:xfrm>
            <a:off x="9844851" y="6447825"/>
            <a:ext cx="2430969" cy="338554"/>
          </a:xfrm>
          <a:prstGeom prst="rect">
            <a:avLst/>
          </a:prstGeom>
          <a:solidFill>
            <a:schemeClr val="bg1"/>
          </a:solidFill>
        </p:spPr>
        <p:txBody>
          <a:bodyPr wrap="square" rtlCol="0">
            <a:spAutoFit/>
          </a:bodyPr>
          <a:lstStyle/>
          <a:p>
            <a:r>
              <a:rPr lang="fr-FR" sz="1600" dirty="0">
                <a:solidFill>
                  <a:srgbClr val="002060"/>
                </a:solidFill>
                <a:effectLst>
                  <a:outerShdw blurRad="38100" dist="38100" dir="2700000" algn="tl">
                    <a:srgbClr val="000000">
                      <a:alpha val="43137"/>
                    </a:srgbClr>
                  </a:outerShdw>
                </a:effectLst>
              </a:rPr>
              <a:t>« Ensemble, on ira loin ! » </a:t>
            </a:r>
          </a:p>
        </p:txBody>
      </p:sp>
    </p:spTree>
    <p:extLst>
      <p:ext uri="{BB962C8B-B14F-4D97-AF65-F5344CB8AC3E}">
        <p14:creationId xmlns:p14="http://schemas.microsoft.com/office/powerpoint/2010/main" val="266042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r="33879"/>
          <a:stretch/>
        </p:blipFill>
        <p:spPr>
          <a:xfrm>
            <a:off x="7152237" y="0"/>
            <a:ext cx="5014881" cy="5056314"/>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152237" cy="5056314"/>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t="22192" b="21213"/>
          <a:stretch/>
        </p:blipFill>
        <p:spPr>
          <a:xfrm>
            <a:off x="0" y="5064171"/>
            <a:ext cx="6120882" cy="1784498"/>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4617" y="5075852"/>
            <a:ext cx="2729390" cy="1782147"/>
          </a:xfrm>
          <a:prstGeom prst="rect">
            <a:avLst/>
          </a:prstGeom>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t="4556"/>
          <a:stretch/>
        </p:blipFill>
        <p:spPr>
          <a:xfrm>
            <a:off x="6159636" y="5064171"/>
            <a:ext cx="3226961" cy="1784497"/>
          </a:xfrm>
          <a:prstGeom prst="rect">
            <a:avLst/>
          </a:prstGeom>
        </p:spPr>
      </p:pic>
    </p:spTree>
    <p:extLst>
      <p:ext uri="{BB962C8B-B14F-4D97-AF65-F5344CB8AC3E}">
        <p14:creationId xmlns:p14="http://schemas.microsoft.com/office/powerpoint/2010/main" val="634902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12"/>
            <a:ext cx="12192000" cy="6939968"/>
          </a:xfrm>
          <a:prstGeom prst="rect">
            <a:avLst/>
          </a:prstGeom>
        </p:spPr>
      </p:pic>
      <p:grpSp>
        <p:nvGrpSpPr>
          <p:cNvPr id="13" name="그룹 28">
            <a:extLst>
              <a:ext uri="{FF2B5EF4-FFF2-40B4-BE49-F238E27FC236}">
                <a16:creationId xmlns:a16="http://schemas.microsoft.com/office/drawing/2014/main" xmlns="" id="{84B66B77-7CF4-4F03-9B03-985715C92470}"/>
              </a:ext>
            </a:extLst>
          </p:cNvPr>
          <p:cNvGrpSpPr/>
          <p:nvPr/>
        </p:nvGrpSpPr>
        <p:grpSpPr>
          <a:xfrm>
            <a:off x="2667000" y="99584"/>
            <a:ext cx="7270435" cy="646331"/>
            <a:chOff x="924857" y="1775038"/>
            <a:chExt cx="4860000" cy="475860"/>
          </a:xfrm>
        </p:grpSpPr>
        <p:sp>
          <p:nvSpPr>
            <p:cNvPr id="14" name="Rectangle 9">
              <a:extLst>
                <a:ext uri="{FF2B5EF4-FFF2-40B4-BE49-F238E27FC236}">
                  <a16:creationId xmlns:a16="http://schemas.microsoft.com/office/drawing/2014/main" xmlns="" id="{979FF1B3-B5C2-4FEE-9EEB-BD5008B3C076}"/>
                </a:ext>
              </a:extLst>
            </p:cNvPr>
            <p:cNvSpPr/>
            <p:nvPr/>
          </p:nvSpPr>
          <p:spPr>
            <a:xfrm flipH="1">
              <a:off x="929821" y="1787796"/>
              <a:ext cx="115353" cy="46310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gradFill>
              <a:gsLst>
                <a:gs pos="0">
                  <a:schemeClr val="accent1">
                    <a:lumMod val="60000"/>
                  </a:schemeClr>
                </a:gs>
                <a:gs pos="100000">
                  <a:schemeClr val="accent1">
                    <a:lumMod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 name="Rectangle 6">
              <a:extLst>
                <a:ext uri="{FF2B5EF4-FFF2-40B4-BE49-F238E27FC236}">
                  <a16:creationId xmlns:a16="http://schemas.microsoft.com/office/drawing/2014/main" xmlns="" id="{8E491B4D-7E89-428D-AA63-9D7202BA19CB}"/>
                </a:ext>
              </a:extLst>
            </p:cNvPr>
            <p:cNvSpPr/>
            <p:nvPr/>
          </p:nvSpPr>
          <p:spPr>
            <a:xfrm>
              <a:off x="924857" y="1775038"/>
              <a:ext cx="4860000" cy="360000"/>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 name="connsiteX0" fmla="*/ 0 w 5285462"/>
                <a:gd name="connsiteY0" fmla="*/ 0 h 576064"/>
                <a:gd name="connsiteX1" fmla="*/ 4894850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894850" y="0"/>
                  </a:lnTo>
                  <a:lnTo>
                    <a:pt x="5285462" y="576064"/>
                  </a:lnTo>
                  <a:lnTo>
                    <a:pt x="0" y="57606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4" name="ZoneTexte 3"/>
          <p:cNvSpPr txBox="1"/>
          <p:nvPr/>
        </p:nvSpPr>
        <p:spPr>
          <a:xfrm>
            <a:off x="3578165" y="163911"/>
            <a:ext cx="4578864" cy="646331"/>
          </a:xfrm>
          <a:prstGeom prst="rect">
            <a:avLst/>
          </a:prstGeom>
          <a:noFill/>
        </p:spPr>
        <p:txBody>
          <a:bodyPr wrap="square" rtlCol="0">
            <a:spAutoFit/>
          </a:bodyPr>
          <a:lstStyle/>
          <a:p>
            <a:pPr lvl="0"/>
            <a:r>
              <a:rPr lang="fr-FR" b="1" dirty="0">
                <a:solidFill>
                  <a:schemeClr val="bg1"/>
                </a:solidFill>
                <a:latin typeface="Arial Black" panose="020B0A04020102020204" pitchFamily="34" charset="0"/>
              </a:rPr>
              <a:t> LES DOCUMENTS DE REFERENCE</a:t>
            </a:r>
          </a:p>
          <a:p>
            <a:endParaRPr lang="fr-FR" b="1" dirty="0">
              <a:solidFill>
                <a:schemeClr val="bg1"/>
              </a:solidFill>
              <a:latin typeface="Arial Black" panose="020B0A04020102020204" pitchFamily="34" charset="0"/>
            </a:endParaRPr>
          </a:p>
        </p:txBody>
      </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0689" y="876512"/>
            <a:ext cx="934671" cy="1112776"/>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3015" y="1989288"/>
            <a:ext cx="718985" cy="1007029"/>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8233" y="888945"/>
            <a:ext cx="863767" cy="1066469"/>
          </a:xfrm>
          <a:prstGeom prst="rect">
            <a:avLst/>
          </a:prstGeom>
        </p:spPr>
      </p:pic>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2390" y="888945"/>
            <a:ext cx="825810" cy="1068695"/>
          </a:xfrm>
          <a:prstGeom prst="rect">
            <a:avLst/>
          </a:prstGeom>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1494" y="870837"/>
            <a:ext cx="792802" cy="1134146"/>
          </a:xfrm>
          <a:prstGeom prst="rect">
            <a:avLst/>
          </a:prstGeom>
        </p:spPr>
      </p:pic>
      <p:pic>
        <p:nvPicPr>
          <p:cNvPr id="21" name="Imag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6824" y="3825780"/>
            <a:ext cx="1270611" cy="714719"/>
          </a:xfrm>
          <a:prstGeom prst="rect">
            <a:avLst/>
          </a:prstGeom>
        </p:spPr>
      </p:pic>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4278" y="2004983"/>
            <a:ext cx="1401893" cy="991334"/>
          </a:xfrm>
          <a:prstGeom prst="rect">
            <a:avLst/>
          </a:prstGeom>
        </p:spPr>
      </p:pic>
      <p:pic>
        <p:nvPicPr>
          <p:cNvPr id="23" name="Imag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5881" y="2068672"/>
            <a:ext cx="1311554" cy="927645"/>
          </a:xfrm>
          <a:prstGeom prst="rect">
            <a:avLst/>
          </a:prstGeom>
        </p:spPr>
      </p:pic>
      <p:pic>
        <p:nvPicPr>
          <p:cNvPr id="24" name="Imag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34556" y="3057428"/>
            <a:ext cx="1302880" cy="732870"/>
          </a:xfrm>
          <a:prstGeom prst="rect">
            <a:avLst/>
          </a:prstGeom>
        </p:spPr>
      </p:pic>
      <p:pic>
        <p:nvPicPr>
          <p:cNvPr id="2" name="Imag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68023" y="3090982"/>
            <a:ext cx="955973" cy="1402693"/>
          </a:xfrm>
          <a:prstGeom prst="rect">
            <a:avLst/>
          </a:prstGeom>
        </p:spPr>
      </p:pic>
      <p:pic>
        <p:nvPicPr>
          <p:cNvPr id="3" name="Imag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4630" y="4592896"/>
            <a:ext cx="909786" cy="1272351"/>
          </a:xfrm>
          <a:prstGeom prst="rect">
            <a:avLst/>
          </a:prstGeom>
        </p:spPr>
      </p:pic>
      <p:pic>
        <p:nvPicPr>
          <p:cNvPr id="6" name="Imag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5521" y="4633840"/>
            <a:ext cx="836473" cy="1240380"/>
          </a:xfrm>
          <a:prstGeom prst="rect">
            <a:avLst/>
          </a:prstGeom>
        </p:spPr>
      </p:pic>
      <p:pic>
        <p:nvPicPr>
          <p:cNvPr id="7" name="Imag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26640" y="3087402"/>
            <a:ext cx="973346" cy="1404297"/>
          </a:xfrm>
          <a:prstGeom prst="rect">
            <a:avLst/>
          </a:prstGeom>
        </p:spPr>
      </p:pic>
      <p:pic>
        <p:nvPicPr>
          <p:cNvPr id="8" name="Imag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62064" y="4702080"/>
            <a:ext cx="1552888" cy="1159880"/>
          </a:xfrm>
          <a:prstGeom prst="rect">
            <a:avLst/>
          </a:prstGeom>
        </p:spPr>
      </p:pic>
      <p:sp>
        <p:nvSpPr>
          <p:cNvPr id="25" name="Rectangle 24"/>
          <p:cNvSpPr/>
          <p:nvPr/>
        </p:nvSpPr>
        <p:spPr>
          <a:xfrm>
            <a:off x="0" y="605878"/>
            <a:ext cx="8607259" cy="6343434"/>
          </a:xfrm>
          <a:prstGeom prst="rect">
            <a:avLst/>
          </a:prstGeom>
          <a:solidFill>
            <a:schemeClr val="tx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3430" y="588550"/>
            <a:ext cx="9243532" cy="7142468"/>
          </a:xfrm>
          <a:prstGeom prst="rect">
            <a:avLst/>
          </a:prstGeom>
          <a:noFill/>
        </p:spPr>
        <p:txBody>
          <a:bodyPr wrap="square" rtlCol="0">
            <a:spAutoFit/>
          </a:bodyPr>
          <a:lstStyle/>
          <a:p>
            <a:pPr lvl="0" defTabSz="720000">
              <a:lnSpc>
                <a:spcPct val="150000"/>
              </a:lnSpc>
            </a:pPr>
            <a:r>
              <a:rPr lang="fr-FR" sz="1200" dirty="0">
                <a:solidFill>
                  <a:schemeClr val="bg1"/>
                </a:solidFill>
              </a:rPr>
              <a:t>1 . Stratégie d’Adaptation au changement Climatique pour le Secteur Aquacole en Eau Continentale à Madagascar, Novembre 2022</a:t>
            </a:r>
          </a:p>
          <a:p>
            <a:pPr lvl="0" defTabSz="720000">
              <a:lnSpc>
                <a:spcPct val="150000"/>
              </a:lnSpc>
            </a:pPr>
            <a:r>
              <a:rPr lang="fr-FR" sz="1200" dirty="0">
                <a:solidFill>
                  <a:schemeClr val="bg1"/>
                </a:solidFill>
              </a:rPr>
              <a:t>2. Indicateurs du développement de l’Economie Bleue de Madagascar (Pour le Secteur Pêche et Aquaculture) ; en juillet 2023</a:t>
            </a:r>
          </a:p>
          <a:p>
            <a:pPr lvl="0" defTabSz="720000">
              <a:lnSpc>
                <a:spcPct val="150000"/>
              </a:lnSpc>
            </a:pPr>
            <a:r>
              <a:rPr lang="fr-FR" sz="1200" dirty="0">
                <a:solidFill>
                  <a:schemeClr val="bg1"/>
                </a:solidFill>
              </a:rPr>
              <a:t>3. Politique Interne de Lutte Contre la Corruption (PILCC) du Ministère de la Pêche et de l’Economie Bleue, Septembre 2023</a:t>
            </a:r>
          </a:p>
          <a:p>
            <a:pPr lvl="0" defTabSz="720000">
              <a:lnSpc>
                <a:spcPct val="150000"/>
              </a:lnSpc>
            </a:pPr>
            <a:r>
              <a:rPr lang="fr-FR" sz="1200" dirty="0">
                <a:solidFill>
                  <a:schemeClr val="bg1"/>
                </a:solidFill>
              </a:rPr>
              <a:t>4. Stratégie Nationale de l’Economie Bleue (Madagascar), du 2023 au 2033, en Août 2023</a:t>
            </a:r>
          </a:p>
          <a:p>
            <a:pPr lvl="0" defTabSz="720000">
              <a:lnSpc>
                <a:spcPct val="150000"/>
              </a:lnSpc>
            </a:pPr>
            <a:r>
              <a:rPr lang="fr-FR" sz="1200" dirty="0">
                <a:solidFill>
                  <a:schemeClr val="bg1"/>
                </a:solidFill>
              </a:rPr>
              <a:t>5. Plan National d’Investissement en faveur de l’Economie Bleue (2023- 2033), en Septembre 2023</a:t>
            </a:r>
          </a:p>
          <a:p>
            <a:pPr lvl="0" defTabSz="720000">
              <a:lnSpc>
                <a:spcPct val="150000"/>
              </a:lnSpc>
            </a:pPr>
            <a:r>
              <a:rPr lang="fr-FR" sz="1200" dirty="0">
                <a:solidFill>
                  <a:schemeClr val="bg1"/>
                </a:solidFill>
              </a:rPr>
              <a:t>6. Alignement des politiques de développement de pêche et d'aquaculture de Madagascar sur le cadre politique et la stratégie de</a:t>
            </a:r>
          </a:p>
          <a:p>
            <a:pPr lvl="0" defTabSz="720000">
              <a:lnSpc>
                <a:spcPct val="150000"/>
              </a:lnSpc>
            </a:pPr>
            <a:r>
              <a:rPr lang="fr-FR" sz="1200" dirty="0">
                <a:solidFill>
                  <a:schemeClr val="bg1"/>
                </a:solidFill>
              </a:rPr>
              <a:t> réforme pour la pêche et l'aquaculture africain (Rapport Final), Juin 2023 ; avec l'appui de l'UA-BIRA, l'UE et FishGov 2 Project</a:t>
            </a:r>
          </a:p>
          <a:p>
            <a:pPr lvl="0" defTabSz="720000">
              <a:lnSpc>
                <a:spcPct val="150000"/>
              </a:lnSpc>
            </a:pPr>
            <a:r>
              <a:rPr lang="fr-FR" sz="1200" dirty="0">
                <a:solidFill>
                  <a:schemeClr val="bg1"/>
                </a:solidFill>
              </a:rPr>
              <a:t>7. Politique Intégrée de Gouvernance de l’Océan, Madagascar, Décembre 2023</a:t>
            </a:r>
          </a:p>
          <a:p>
            <a:pPr lvl="0" defTabSz="720000">
              <a:lnSpc>
                <a:spcPct val="150000"/>
              </a:lnSpc>
            </a:pPr>
            <a:r>
              <a:rPr lang="fr-FR" sz="1200" dirty="0">
                <a:solidFill>
                  <a:schemeClr val="bg1"/>
                </a:solidFill>
              </a:rPr>
              <a:t>8. Stratégie Nationale pour le Développement de l’Aquaculture à Madagascar élaborée en 2021, mise à jour en Mai 2024 (2024 – 2030)</a:t>
            </a:r>
          </a:p>
          <a:p>
            <a:pPr lvl="0" defTabSz="720000">
              <a:lnSpc>
                <a:spcPct val="150000"/>
              </a:lnSpc>
            </a:pPr>
            <a:r>
              <a:rPr lang="fr-FR" sz="1200" dirty="0">
                <a:solidFill>
                  <a:schemeClr val="bg1"/>
                </a:solidFill>
              </a:rPr>
              <a:t>9. Plan d’Action National pour la mise en œuvre des directives sur la petite pêche maritime et continentale à</a:t>
            </a:r>
          </a:p>
          <a:p>
            <a:pPr lvl="0" defTabSz="720000">
              <a:lnSpc>
                <a:spcPct val="150000"/>
              </a:lnSpc>
            </a:pPr>
            <a:r>
              <a:rPr lang="fr-FR" sz="1200" dirty="0">
                <a:solidFill>
                  <a:schemeClr val="bg1"/>
                </a:solidFill>
              </a:rPr>
              <a:t> Madagascar (2024 – 2028), Juin 2024</a:t>
            </a:r>
          </a:p>
          <a:p>
            <a:pPr lvl="0" defTabSz="720000">
              <a:lnSpc>
                <a:spcPct val="150000"/>
              </a:lnSpc>
            </a:pPr>
            <a:r>
              <a:rPr lang="fr-FR" sz="1200" dirty="0">
                <a:solidFill>
                  <a:schemeClr val="bg1"/>
                </a:solidFill>
              </a:rPr>
              <a:t>10. Guide d’investissement en aquaculture à Madagascar. Juin 2024</a:t>
            </a:r>
          </a:p>
          <a:p>
            <a:pPr algn="just" defTabSz="720000">
              <a:lnSpc>
                <a:spcPct val="150000"/>
              </a:lnSpc>
            </a:pPr>
            <a:r>
              <a:rPr lang="fr-FR" altLang="fr-FR" sz="1200" dirty="0">
                <a:solidFill>
                  <a:schemeClr val="bg1"/>
                </a:solidFill>
              </a:rPr>
              <a:t>11. Plan de Développement de l’Aquaculture Continentale à Madagascar (2022 - 2027)</a:t>
            </a:r>
          </a:p>
          <a:p>
            <a:pPr algn="just" defTabSz="720000">
              <a:lnSpc>
                <a:spcPct val="150000"/>
              </a:lnSpc>
            </a:pPr>
            <a:r>
              <a:rPr lang="fr-FR" altLang="fr-FR" sz="1200" dirty="0">
                <a:solidFill>
                  <a:schemeClr val="bg1"/>
                </a:solidFill>
              </a:rPr>
              <a:t>12.Plan de développement de l’Algoculture (2021 - 2026)</a:t>
            </a:r>
          </a:p>
          <a:p>
            <a:pPr algn="just" defTabSz="720000">
              <a:lnSpc>
                <a:spcPct val="150000"/>
              </a:lnSpc>
            </a:pPr>
            <a:r>
              <a:rPr lang="fr-FR" altLang="fr-FR" sz="1200" dirty="0">
                <a:solidFill>
                  <a:schemeClr val="bg1"/>
                </a:solidFill>
              </a:rPr>
              <a:t>13. Plan de développement de l’Holothuriculture (2021 - 2026)</a:t>
            </a:r>
          </a:p>
          <a:p>
            <a:pPr algn="just" defTabSz="720000">
              <a:lnSpc>
                <a:spcPct val="150000"/>
              </a:lnSpc>
            </a:pPr>
            <a:r>
              <a:rPr lang="fr-FR" altLang="fr-FR" sz="1200" dirty="0">
                <a:solidFill>
                  <a:schemeClr val="bg1"/>
                </a:solidFill>
              </a:rPr>
              <a:t>14. Plan de développement de la Crabiculture Scylla serrata (2021 - 2026)</a:t>
            </a:r>
            <a:endParaRPr lang="fr-FR" sz="1200" dirty="0">
              <a:solidFill>
                <a:schemeClr val="bg1"/>
              </a:solidFill>
            </a:endParaRPr>
          </a:p>
          <a:p>
            <a:pPr lvl="0" defTabSz="720000" rtl="0">
              <a:lnSpc>
                <a:spcPct val="150000"/>
              </a:lnSpc>
            </a:pPr>
            <a:r>
              <a:rPr lang="fr-FR" sz="1200" dirty="0">
                <a:solidFill>
                  <a:schemeClr val="bg1"/>
                </a:solidFill>
              </a:rPr>
              <a:t>15. Manuel de bonne pratique sur la rizipisciculture sur les hautes terres malgaches</a:t>
            </a:r>
          </a:p>
          <a:p>
            <a:pPr lvl="0" defTabSz="720000">
              <a:lnSpc>
                <a:spcPct val="150000"/>
              </a:lnSpc>
            </a:pPr>
            <a:r>
              <a:rPr lang="fr-FR" sz="1200" dirty="0">
                <a:solidFill>
                  <a:schemeClr val="bg1"/>
                </a:solidFill>
              </a:rPr>
              <a:t>16. Manuel de bonne pratique sur la production en étang dans la région Analamanga</a:t>
            </a:r>
          </a:p>
          <a:p>
            <a:pPr lvl="0" defTabSz="720000">
              <a:lnSpc>
                <a:spcPct val="150000"/>
              </a:lnSpc>
            </a:pPr>
            <a:r>
              <a:rPr lang="fr-FR" sz="1200" dirty="0">
                <a:solidFill>
                  <a:schemeClr val="bg1"/>
                </a:solidFill>
              </a:rPr>
              <a:t>17. Manuel de bonne pratique sur la production de Tilapia du Nil (</a:t>
            </a:r>
            <a:r>
              <a:rPr lang="fr-FR" sz="1200" i="1" dirty="0">
                <a:solidFill>
                  <a:schemeClr val="bg1"/>
                </a:solidFill>
              </a:rPr>
              <a:t>Oreochromis niloticus</a:t>
            </a:r>
            <a:r>
              <a:rPr lang="fr-FR" sz="1200" dirty="0">
                <a:solidFill>
                  <a:schemeClr val="bg1"/>
                </a:solidFill>
              </a:rPr>
              <a:t>) en étang dans la Région </a:t>
            </a:r>
            <a:r>
              <a:rPr lang="fr-FR" sz="1200" dirty="0" err="1">
                <a:solidFill>
                  <a:schemeClr val="bg1"/>
                </a:solidFill>
              </a:rPr>
              <a:t>Atsinanana</a:t>
            </a:r>
            <a:endParaRPr lang="fr-FR" sz="1200" dirty="0">
              <a:solidFill>
                <a:schemeClr val="bg1"/>
              </a:solidFill>
            </a:endParaRPr>
          </a:p>
          <a:p>
            <a:pPr lvl="0" defTabSz="720000">
              <a:lnSpc>
                <a:spcPct val="150000"/>
              </a:lnSpc>
              <a:spcAft>
                <a:spcPts val="1000"/>
              </a:spcAft>
            </a:pPr>
            <a:r>
              <a:rPr lang="fr-FR" sz="1200" dirty="0">
                <a:solidFill>
                  <a:schemeClr val="bg1"/>
                </a:solidFill>
              </a:rPr>
              <a:t>18. Cadre stratégique et juridique de l’Aquaculture à Madagascar</a:t>
            </a:r>
          </a:p>
          <a:p>
            <a:pPr lvl="0" defTabSz="720000">
              <a:spcAft>
                <a:spcPts val="1000"/>
              </a:spcAft>
            </a:pPr>
            <a:r>
              <a:rPr lang="fr-FR" sz="1200" dirty="0">
                <a:solidFill>
                  <a:schemeClr val="bg1"/>
                </a:solidFill>
              </a:rPr>
              <a:t>19. Plan d’Action National de  lutte contre la Pêche Illicite, Non déclarée et Non réglementée de Madagascar (2025-2029), Avril 2025</a:t>
            </a:r>
          </a:p>
          <a:p>
            <a:pPr lvl="0" defTabSz="720000">
              <a:spcAft>
                <a:spcPts val="1000"/>
              </a:spcAft>
            </a:pPr>
            <a:r>
              <a:rPr lang="fr-FR" sz="1200" dirty="0">
                <a:solidFill>
                  <a:schemeClr val="bg1"/>
                </a:solidFill>
              </a:rPr>
              <a:t>20.  Manuel de formation sur la Pisciculture, MPEB/DA, Avril 2025</a:t>
            </a:r>
          </a:p>
          <a:p>
            <a:pPr lvl="0">
              <a:lnSpc>
                <a:spcPct val="115000"/>
              </a:lnSpc>
              <a:spcAft>
                <a:spcPts val="1000"/>
              </a:spcAft>
            </a:pPr>
            <a:endParaRPr lang="fr-FR" sz="1200" dirty="0">
              <a:solidFill>
                <a:schemeClr val="bg1"/>
              </a:solidFill>
            </a:endParaRPr>
          </a:p>
          <a:p>
            <a:pPr lvl="0"/>
            <a:endParaRPr lang="fr-FR" sz="1300" dirty="0">
              <a:solidFill>
                <a:schemeClr val="bg1"/>
              </a:solidFill>
            </a:endParaRPr>
          </a:p>
          <a:p>
            <a:endParaRPr lang="fr-FR" sz="1400" dirty="0">
              <a:solidFill>
                <a:schemeClr val="bg1"/>
              </a:solidFill>
            </a:endParaRPr>
          </a:p>
        </p:txBody>
      </p:sp>
    </p:spTree>
    <p:extLst>
      <p:ext uri="{BB962C8B-B14F-4D97-AF65-F5344CB8AC3E}">
        <p14:creationId xmlns:p14="http://schemas.microsoft.com/office/powerpoint/2010/main" val="2795487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Document 18">
            <a:extLst>
              <a:ext uri="{FF2B5EF4-FFF2-40B4-BE49-F238E27FC236}">
                <a16:creationId xmlns:a16="http://schemas.microsoft.com/office/drawing/2014/main" xmlns="" id="{69E65D2A-6302-4A9C-84FE-AF8EC81FB342}"/>
              </a:ext>
            </a:extLst>
          </p:cNvPr>
          <p:cNvSpPr/>
          <p:nvPr/>
        </p:nvSpPr>
        <p:spPr>
          <a:xfrm>
            <a:off x="104771" y="956346"/>
            <a:ext cx="12243044" cy="6413175"/>
          </a:xfrm>
          <a:prstGeom prst="flowChartDocumen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1" name="ZoneTexte 10"/>
          <p:cNvSpPr txBox="1"/>
          <p:nvPr/>
        </p:nvSpPr>
        <p:spPr>
          <a:xfrm>
            <a:off x="104771" y="798981"/>
            <a:ext cx="7988002" cy="7032694"/>
          </a:xfrm>
          <a:prstGeom prst="rect">
            <a:avLst/>
          </a:prstGeom>
          <a:noFill/>
        </p:spPr>
        <p:txBody>
          <a:bodyPr wrap="square" rtlCol="0">
            <a:spAutoFit/>
          </a:bodyPr>
          <a:lstStyle/>
          <a:p>
            <a:pPr algn="just"/>
            <a:endParaRPr lang="fr-FR" sz="1100" dirty="0"/>
          </a:p>
          <a:p>
            <a:pPr marL="285750" lvl="0" indent="-285750" algn="just">
              <a:buFont typeface="Wingdings" panose="05000000000000000000" pitchFamily="2" charset="2"/>
              <a:buChar char="Ø"/>
            </a:pPr>
            <a:r>
              <a:rPr lang="fr-FR" sz="1100" b="1" dirty="0">
                <a:solidFill>
                  <a:schemeClr val="accent5">
                    <a:lumMod val="75000"/>
                  </a:schemeClr>
                </a:solidFill>
              </a:rPr>
              <a:t>17 Infrastructures de pêche fonctionnelles </a:t>
            </a:r>
            <a:r>
              <a:rPr lang="fr-FR" sz="1100" dirty="0"/>
              <a:t>dont 15 Complexes de pêches et 2 unités de froid répartis dans 5 régions/8 Districts </a:t>
            </a:r>
            <a:r>
              <a:rPr lang="fr-FR" sz="1100" b="1" dirty="0">
                <a:solidFill>
                  <a:schemeClr val="accent1">
                    <a:lumMod val="50000"/>
                  </a:schemeClr>
                </a:solidFill>
              </a:rPr>
              <a:t>;</a:t>
            </a:r>
            <a:endParaRPr lang="fr-FR" sz="1100" dirty="0"/>
          </a:p>
          <a:p>
            <a:pPr marL="285750" lvl="0" indent="-285750" algn="just">
              <a:buFont typeface="Wingdings" panose="05000000000000000000" pitchFamily="2" charset="2"/>
              <a:buChar char="Ø"/>
            </a:pPr>
            <a:r>
              <a:rPr lang="fr-FR" sz="1100" b="1" dirty="0">
                <a:solidFill>
                  <a:schemeClr val="accent6">
                    <a:lumMod val="75000"/>
                  </a:schemeClr>
                </a:solidFill>
              </a:rPr>
              <a:t>7 174 kits de sécurité en mer distribués</a:t>
            </a:r>
            <a:r>
              <a:rPr lang="fr-FR" sz="1100" dirty="0"/>
              <a:t> ;</a:t>
            </a:r>
          </a:p>
          <a:p>
            <a:pPr marL="285750" lvl="0" indent="-285750" algn="just">
              <a:buFont typeface="Wingdings" panose="05000000000000000000" pitchFamily="2" charset="2"/>
              <a:buChar char="Ø"/>
            </a:pPr>
            <a:r>
              <a:rPr lang="fr-FR" sz="1100" b="1" dirty="0">
                <a:solidFill>
                  <a:schemeClr val="accent2">
                    <a:lumMod val="75000"/>
                  </a:schemeClr>
                </a:solidFill>
              </a:rPr>
              <a:t>2 800 personnes formées </a:t>
            </a:r>
            <a:r>
              <a:rPr lang="fr-FR" sz="1100" dirty="0"/>
              <a:t>sur la pêche à la palangre; </a:t>
            </a:r>
            <a:r>
              <a:rPr lang="fr-FR" sz="1100" b="1" dirty="0">
                <a:solidFill>
                  <a:schemeClr val="accent4">
                    <a:lumMod val="75000"/>
                  </a:schemeClr>
                </a:solidFill>
              </a:rPr>
              <a:t>1747 </a:t>
            </a:r>
            <a:r>
              <a:rPr lang="fr-FR" sz="1100" dirty="0"/>
              <a:t>sur les techniques moderne de pêche et </a:t>
            </a:r>
            <a:r>
              <a:rPr lang="fr-FR" sz="1100" b="1" dirty="0">
                <a:solidFill>
                  <a:srgbClr val="0070C0"/>
                </a:solidFill>
              </a:rPr>
              <a:t>931</a:t>
            </a:r>
            <a:r>
              <a:rPr lang="fr-FR" sz="1100" dirty="0">
                <a:solidFill>
                  <a:srgbClr val="FF0000"/>
                </a:solidFill>
              </a:rPr>
              <a:t> </a:t>
            </a:r>
            <a:r>
              <a:rPr lang="fr-FR" sz="1100" dirty="0"/>
              <a:t>sur les techniques de transformation des produits halieutiques ; 288 femmes des pêcheurs formées sur l’aviculture suivi de dotation de 150 poulets, de 10 mangeoires et de 10 abreuvoirs (RSE Société de pêche crevettière, zone C2)</a:t>
            </a:r>
          </a:p>
          <a:p>
            <a:pPr marL="285750" lvl="0" indent="-285750" algn="just">
              <a:buFont typeface="Wingdings" panose="05000000000000000000" pitchFamily="2" charset="2"/>
              <a:buChar char="Ø"/>
            </a:pPr>
            <a:r>
              <a:rPr lang="fr-FR" sz="1100" dirty="0"/>
              <a:t> </a:t>
            </a:r>
            <a:r>
              <a:rPr lang="fr-FR" sz="1100" b="1" dirty="0">
                <a:solidFill>
                  <a:srgbClr val="0070C0"/>
                </a:solidFill>
              </a:rPr>
              <a:t>38 169 matériels et équipements de pêche distribués ;</a:t>
            </a:r>
          </a:p>
          <a:p>
            <a:pPr marL="285750" lvl="0" indent="-285750" algn="just">
              <a:buFont typeface="Wingdings" panose="05000000000000000000" pitchFamily="2" charset="2"/>
              <a:buChar char="Ø"/>
            </a:pPr>
            <a:r>
              <a:rPr lang="fr-FR" sz="1100" dirty="0"/>
              <a:t> </a:t>
            </a:r>
            <a:r>
              <a:rPr lang="fr-FR" sz="1100" b="1" dirty="0">
                <a:solidFill>
                  <a:srgbClr val="FF0000"/>
                </a:solidFill>
              </a:rPr>
              <a:t>1 086 kits de valorisation et de transformation </a:t>
            </a:r>
            <a:r>
              <a:rPr lang="fr-FR" sz="1100" dirty="0"/>
              <a:t>des produits halieutiques dotés;</a:t>
            </a:r>
          </a:p>
          <a:p>
            <a:pPr marL="285750" lvl="0" indent="-285750" algn="just">
              <a:buFont typeface="Wingdings" panose="05000000000000000000" pitchFamily="2" charset="2"/>
              <a:buChar char="Ø"/>
            </a:pPr>
            <a:r>
              <a:rPr lang="fr-FR" sz="1100" dirty="0"/>
              <a:t> </a:t>
            </a:r>
            <a:r>
              <a:rPr lang="fr-FR" sz="1100" b="1" dirty="0">
                <a:solidFill>
                  <a:schemeClr val="accent1">
                    <a:lumMod val="75000"/>
                  </a:schemeClr>
                </a:solidFill>
              </a:rPr>
              <a:t>18 pirogues en fibre de verre avec moteur HB de 9,9Ch; (à Boeny, Atsimo Andrefana, SOFIA, DIANA), 27 pirogues distribuées dans d’autres régions côtières</a:t>
            </a:r>
          </a:p>
          <a:p>
            <a:pPr marL="285750" lvl="0" indent="-285750" algn="just">
              <a:buFont typeface="Wingdings" panose="05000000000000000000" pitchFamily="2" charset="2"/>
              <a:buChar char="Ø"/>
            </a:pPr>
            <a:r>
              <a:rPr lang="fr-FR" sz="1100" b="1" dirty="0">
                <a:solidFill>
                  <a:schemeClr val="accent3">
                    <a:lumMod val="75000"/>
                  </a:schemeClr>
                </a:solidFill>
              </a:rPr>
              <a:t>650 filets multifilaments,84 glacières </a:t>
            </a:r>
            <a:r>
              <a:rPr lang="fr-FR" sz="1100" b="1" dirty="0"/>
              <a:t>distribuées</a:t>
            </a:r>
            <a:r>
              <a:rPr lang="fr-FR" sz="1100" b="1" dirty="0">
                <a:solidFill>
                  <a:schemeClr val="accent1">
                    <a:lumMod val="75000"/>
                  </a:schemeClr>
                </a:solidFill>
              </a:rPr>
              <a:t>;</a:t>
            </a:r>
          </a:p>
          <a:p>
            <a:pPr marL="285750" lvl="0" indent="-285750" algn="just">
              <a:buFont typeface="Wingdings" panose="05000000000000000000" pitchFamily="2" charset="2"/>
              <a:buChar char="Ø"/>
            </a:pPr>
            <a:r>
              <a:rPr lang="fr-FR" sz="1100" b="1" dirty="0">
                <a:solidFill>
                  <a:schemeClr val="accent1">
                    <a:lumMod val="75000"/>
                  </a:schemeClr>
                </a:solidFill>
              </a:rPr>
              <a:t>06 Motos attribués pour les 3 Régions :  Atsimo Andrefana, Androy et Anôsy (Appui du Projet Mionjo), </a:t>
            </a:r>
          </a:p>
          <a:p>
            <a:pPr marL="285750" lvl="0" indent="-285750" algn="just">
              <a:buFont typeface="Wingdings" panose="05000000000000000000" pitchFamily="2" charset="2"/>
              <a:buChar char="Ø"/>
            </a:pPr>
            <a:r>
              <a:rPr lang="fr-FR" sz="1100" b="1" dirty="0">
                <a:solidFill>
                  <a:schemeClr val="accent6">
                    <a:lumMod val="75000"/>
                  </a:schemeClr>
                </a:solidFill>
              </a:rPr>
              <a:t>1 840 000 alevins répandus pour rempoissonnement </a:t>
            </a:r>
            <a:r>
              <a:rPr lang="fr-FR" sz="1100" dirty="0"/>
              <a:t>(de Tilapia et de carpe);</a:t>
            </a:r>
          </a:p>
          <a:p>
            <a:pPr marL="285750" lvl="0" indent="-285750" algn="just">
              <a:buFont typeface="Wingdings" panose="05000000000000000000" pitchFamily="2" charset="2"/>
              <a:buChar char="Ø"/>
            </a:pPr>
            <a:r>
              <a:rPr lang="fr-FR" sz="1100" b="1" dirty="0">
                <a:solidFill>
                  <a:srgbClr val="7030A0"/>
                </a:solidFill>
              </a:rPr>
              <a:t>2 400 Permis de collecte </a:t>
            </a:r>
            <a:r>
              <a:rPr lang="fr-FR" sz="1100" dirty="0"/>
              <a:t>(Produits marins/1838 et d’eau douce/562) </a:t>
            </a:r>
            <a:r>
              <a:rPr lang="fr-FR" sz="1100" b="1" dirty="0">
                <a:solidFill>
                  <a:srgbClr val="7030A0"/>
                </a:solidFill>
              </a:rPr>
              <a:t>délivrés</a:t>
            </a:r>
            <a:r>
              <a:rPr lang="fr-FR" sz="1100" dirty="0">
                <a:solidFill>
                  <a:srgbClr val="7030A0"/>
                </a:solidFill>
              </a:rPr>
              <a:t>;</a:t>
            </a:r>
          </a:p>
          <a:p>
            <a:pPr marL="285750" indent="-285750" algn="just">
              <a:buFont typeface="Wingdings" panose="05000000000000000000" pitchFamily="2" charset="2"/>
              <a:buChar char="Ø"/>
            </a:pPr>
            <a:r>
              <a:rPr lang="fr-FR" sz="1100" b="1" dirty="0">
                <a:solidFill>
                  <a:srgbClr val="C00000"/>
                </a:solidFill>
              </a:rPr>
              <a:t>5,85 Milliard d’Ariary </a:t>
            </a:r>
            <a:r>
              <a:rPr lang="fr-FR" sz="1100" dirty="0"/>
              <a:t>de </a:t>
            </a:r>
            <a:r>
              <a:rPr lang="fr-FR" sz="1100" b="1" dirty="0">
                <a:solidFill>
                  <a:srgbClr val="C00000"/>
                </a:solidFill>
              </a:rPr>
              <a:t>redevance</a:t>
            </a:r>
            <a:r>
              <a:rPr lang="fr-FR" sz="1100" dirty="0"/>
              <a:t> perçue sur </a:t>
            </a:r>
            <a:r>
              <a:rPr lang="fr-FR" sz="1100" b="1" dirty="0">
                <a:solidFill>
                  <a:srgbClr val="C00000"/>
                </a:solidFill>
              </a:rPr>
              <a:t>la collecte </a:t>
            </a:r>
            <a:r>
              <a:rPr lang="fr-FR" sz="1100" dirty="0"/>
              <a:t>( M: 5,71 Milliard et ED: 139 Million d’Ariary)   ;</a:t>
            </a:r>
          </a:p>
          <a:p>
            <a:pPr marL="285750" lvl="0" indent="-285750" algn="just">
              <a:buFont typeface="Wingdings" panose="05000000000000000000" pitchFamily="2" charset="2"/>
              <a:buChar char="Ø"/>
            </a:pPr>
            <a:r>
              <a:rPr lang="fr-FR" sz="1100" b="1" dirty="0"/>
              <a:t>122 </a:t>
            </a:r>
            <a:r>
              <a:rPr lang="fr-FR" sz="1100" dirty="0"/>
              <a:t>Licences de pêche délivrées;</a:t>
            </a:r>
          </a:p>
          <a:p>
            <a:pPr marL="285750" lvl="0" indent="-285750" algn="just">
              <a:buFont typeface="Wingdings" panose="05000000000000000000" pitchFamily="2" charset="2"/>
              <a:buChar char="Ø"/>
            </a:pPr>
            <a:r>
              <a:rPr lang="fr-FR" sz="1100" dirty="0"/>
              <a:t> </a:t>
            </a:r>
            <a:r>
              <a:rPr lang="fr-FR" sz="1100" b="1" dirty="0">
                <a:solidFill>
                  <a:schemeClr val="accent2">
                    <a:lumMod val="75000"/>
                  </a:schemeClr>
                </a:solidFill>
              </a:rPr>
              <a:t>30,1 Milliard d’ Ariary </a:t>
            </a:r>
            <a:r>
              <a:rPr lang="fr-FR" sz="1100" dirty="0"/>
              <a:t>de </a:t>
            </a:r>
            <a:r>
              <a:rPr lang="fr-FR" sz="1100" b="1" dirty="0">
                <a:solidFill>
                  <a:schemeClr val="accent2">
                    <a:lumMod val="75000"/>
                  </a:schemeClr>
                </a:solidFill>
              </a:rPr>
              <a:t>redevance</a:t>
            </a:r>
            <a:r>
              <a:rPr lang="fr-FR" sz="1100" dirty="0"/>
              <a:t> perçue sur </a:t>
            </a:r>
            <a:r>
              <a:rPr lang="fr-FR" sz="1100" b="1" dirty="0">
                <a:solidFill>
                  <a:schemeClr val="accent2">
                    <a:lumMod val="75000"/>
                  </a:schemeClr>
                </a:solidFill>
              </a:rPr>
              <a:t>la pêche ;</a:t>
            </a:r>
            <a:r>
              <a:rPr lang="fr-FR" sz="1100" dirty="0"/>
              <a:t> </a:t>
            </a:r>
          </a:p>
          <a:p>
            <a:pPr marL="285750" lvl="0" indent="-285750" algn="just">
              <a:buFont typeface="Wingdings" panose="05000000000000000000" pitchFamily="2" charset="2"/>
              <a:buChar char="Ø"/>
            </a:pPr>
            <a:r>
              <a:rPr lang="fr-FR" sz="1100" dirty="0"/>
              <a:t>Célébration de la </a:t>
            </a:r>
            <a:r>
              <a:rPr lang="fr-FR" sz="1100" b="1" dirty="0">
                <a:solidFill>
                  <a:schemeClr val="accent4">
                    <a:lumMod val="50000"/>
                  </a:schemeClr>
                </a:solidFill>
              </a:rPr>
              <a:t>Journée Mondiale des petits pêcheurs</a:t>
            </a:r>
            <a:r>
              <a:rPr lang="fr-FR" sz="1100" dirty="0"/>
              <a:t> à Ambatondrazaka et</a:t>
            </a:r>
          </a:p>
          <a:p>
            <a:pPr marL="285750" lvl="0" indent="-285750" algn="just">
              <a:buFont typeface="Wingdings" panose="05000000000000000000" pitchFamily="2" charset="2"/>
              <a:buChar char="Ø"/>
            </a:pPr>
            <a:r>
              <a:rPr lang="fr-FR" sz="1100" b="1" dirty="0"/>
              <a:t>29 000 ménages </a:t>
            </a:r>
            <a:r>
              <a:rPr lang="fr-FR" sz="1100" dirty="0"/>
              <a:t>bénéficiaires du Projet social</a:t>
            </a:r>
            <a:r>
              <a:rPr lang="fr-FR" sz="1100" b="1" dirty="0"/>
              <a:t> FIA-Mora.</a:t>
            </a:r>
          </a:p>
          <a:p>
            <a:pPr marL="285750" lvl="0" indent="-285750" algn="just">
              <a:buFont typeface="Wingdings" panose="05000000000000000000" pitchFamily="2" charset="2"/>
              <a:buChar char="Ø"/>
            </a:pPr>
            <a:r>
              <a:rPr lang="fr-FR" sz="1100" b="1" dirty="0"/>
              <a:t>130 petits pêcheurs </a:t>
            </a:r>
            <a:r>
              <a:rPr lang="fr-FR" sz="1100" dirty="0"/>
              <a:t>formés en technique de </a:t>
            </a:r>
            <a:r>
              <a:rPr lang="fr-FR" sz="1100" b="1" dirty="0"/>
              <a:t>pêche à la palangre </a:t>
            </a:r>
            <a:r>
              <a:rPr lang="fr-FR" sz="1100" dirty="0"/>
              <a:t>(à Boeny et à Atsimo Andrefana);</a:t>
            </a:r>
          </a:p>
          <a:p>
            <a:pPr marL="285750" lvl="0" indent="-285750" algn="just">
              <a:buFont typeface="Wingdings" panose="05000000000000000000" pitchFamily="2" charset="2"/>
              <a:buChar char="Ø"/>
            </a:pPr>
            <a:r>
              <a:rPr lang="fr-FR" sz="1100" b="1" dirty="0">
                <a:solidFill>
                  <a:schemeClr val="accent1">
                    <a:lumMod val="50000"/>
                  </a:schemeClr>
                </a:solidFill>
              </a:rPr>
              <a:t>09 Autorisations de pêche continentales </a:t>
            </a:r>
            <a:r>
              <a:rPr lang="fr-FR" sz="1100" dirty="0"/>
              <a:t>délivrées (Boeny, SOFIA, Bongolava et à Betsiboka);</a:t>
            </a:r>
          </a:p>
          <a:p>
            <a:pPr marL="285750" lvl="0" indent="-285750" algn="just">
              <a:buFont typeface="Wingdings" panose="05000000000000000000" pitchFamily="2" charset="2"/>
              <a:buChar char="Ø"/>
            </a:pPr>
            <a:r>
              <a:rPr lang="fr-FR" sz="1100" b="1" dirty="0">
                <a:solidFill>
                  <a:srgbClr val="7030A0"/>
                </a:solidFill>
              </a:rPr>
              <a:t>1927 permis de collecte</a:t>
            </a:r>
            <a:r>
              <a:rPr lang="fr-FR" sz="1100" dirty="0"/>
              <a:t> délivrés en mi Juin 2025 (Marin: 1554 et en Eau douce: 373), avec une redevance totale perçue de </a:t>
            </a:r>
            <a:r>
              <a:rPr lang="fr-FR" sz="1100" b="1" dirty="0">
                <a:solidFill>
                  <a:schemeClr val="accent2">
                    <a:lumMod val="50000"/>
                  </a:schemeClr>
                </a:solidFill>
              </a:rPr>
              <a:t>1, 904 Milliard d’Ariary;</a:t>
            </a:r>
          </a:p>
          <a:p>
            <a:pPr marL="285750" lvl="0" indent="-285750" algn="just">
              <a:buFont typeface="Wingdings" panose="05000000000000000000" pitchFamily="2" charset="2"/>
              <a:buChar char="Ø"/>
            </a:pPr>
            <a:r>
              <a:rPr lang="fr-FR" sz="1100" b="1" dirty="0">
                <a:solidFill>
                  <a:schemeClr val="accent4">
                    <a:lumMod val="50000"/>
                  </a:schemeClr>
                </a:solidFill>
              </a:rPr>
              <a:t>66 kits de palangre</a:t>
            </a:r>
            <a:r>
              <a:rPr lang="fr-FR" sz="1100" dirty="0"/>
              <a:t>, </a:t>
            </a:r>
            <a:r>
              <a:rPr lang="fr-FR" sz="1100" b="1" dirty="0">
                <a:solidFill>
                  <a:schemeClr val="accent5">
                    <a:lumMod val="50000"/>
                  </a:schemeClr>
                </a:solidFill>
              </a:rPr>
              <a:t>200 kits de filets multi-filaments</a:t>
            </a:r>
            <a:r>
              <a:rPr lang="fr-FR" sz="1100" dirty="0"/>
              <a:t>, </a:t>
            </a:r>
            <a:r>
              <a:rPr lang="fr-FR" sz="1100" b="1" dirty="0"/>
              <a:t>08 sondeurs</a:t>
            </a:r>
            <a:r>
              <a:rPr lang="fr-FR" sz="1100" b="1" dirty="0">
                <a:solidFill>
                  <a:schemeClr val="accent6">
                    <a:lumMod val="75000"/>
                  </a:schemeClr>
                </a:solidFill>
              </a:rPr>
              <a:t>, 06 moteurs </a:t>
            </a:r>
            <a:r>
              <a:rPr lang="fr-FR" sz="1100" dirty="0"/>
              <a:t>HB acquis (RSE/Sté INTERATUN);</a:t>
            </a:r>
          </a:p>
          <a:p>
            <a:pPr marL="285750" lvl="0" indent="-285750" algn="just">
              <a:buFont typeface="Wingdings" panose="05000000000000000000" pitchFamily="2" charset="2"/>
              <a:buChar char="Ø"/>
            </a:pPr>
            <a:r>
              <a:rPr lang="fr-FR" sz="1100" dirty="0"/>
              <a:t>Manuel de </a:t>
            </a:r>
            <a:r>
              <a:rPr lang="fr-FR" sz="1100" b="1" dirty="0">
                <a:solidFill>
                  <a:schemeClr val="accent1">
                    <a:lumMod val="75000"/>
                  </a:schemeClr>
                </a:solidFill>
              </a:rPr>
              <a:t>suivi sur le TGRH en Ecosystème Aquatique </a:t>
            </a:r>
            <a:r>
              <a:rPr lang="fr-FR" sz="1100" dirty="0"/>
              <a:t>validé et opérationnel;</a:t>
            </a:r>
          </a:p>
          <a:p>
            <a:pPr marL="285750" lvl="0" indent="-285750" algn="just">
              <a:buFont typeface="Wingdings" panose="05000000000000000000" pitchFamily="2" charset="2"/>
              <a:buChar char="Ø"/>
            </a:pPr>
            <a:r>
              <a:rPr lang="fr-FR" sz="1100" dirty="0"/>
              <a:t>Rapport de </a:t>
            </a:r>
            <a:r>
              <a:rPr lang="fr-FR" sz="1100" b="1" dirty="0">
                <a:solidFill>
                  <a:srgbClr val="C00000"/>
                </a:solidFill>
              </a:rPr>
              <a:t>mise en œuvre des mesures de gestions et de conservation </a:t>
            </a:r>
            <a:r>
              <a:rPr lang="fr-FR" sz="1100" dirty="0"/>
              <a:t>de la CTOI validé en janvier 2025;</a:t>
            </a:r>
          </a:p>
          <a:p>
            <a:pPr marL="285750" lvl="0" indent="-285750" algn="just">
              <a:buFont typeface="Wingdings" panose="05000000000000000000" pitchFamily="2" charset="2"/>
              <a:buChar char="Ø"/>
            </a:pPr>
            <a:r>
              <a:rPr lang="fr-FR" sz="1100" dirty="0"/>
              <a:t>Dialogue national sur la </a:t>
            </a:r>
            <a:r>
              <a:rPr lang="fr-FR" sz="1100" b="1" dirty="0"/>
              <a:t>pêche crevettière </a:t>
            </a:r>
            <a:r>
              <a:rPr lang="fr-FR" sz="1100" dirty="0"/>
              <a:t>réalisé en Février 2025 à Mahajanga avec le projet </a:t>
            </a:r>
            <a:r>
              <a:rPr lang="fr-FR" sz="1100" b="1" dirty="0">
                <a:solidFill>
                  <a:schemeClr val="accent5">
                    <a:lumMod val="75000"/>
                  </a:schemeClr>
                </a:solidFill>
              </a:rPr>
              <a:t>BIOVEV 2030</a:t>
            </a:r>
            <a:r>
              <a:rPr lang="fr-FR" sz="1100" dirty="0"/>
              <a:t>;</a:t>
            </a:r>
          </a:p>
          <a:p>
            <a:pPr marL="285750" lvl="0" indent="-285750" algn="just">
              <a:buFont typeface="Wingdings" panose="05000000000000000000" pitchFamily="2" charset="2"/>
              <a:buChar char="Ø"/>
            </a:pPr>
            <a:r>
              <a:rPr lang="fr-FR" sz="1100" dirty="0"/>
              <a:t>Participation à la </a:t>
            </a:r>
            <a:r>
              <a:rPr lang="fr-FR" sz="1100" b="1" dirty="0">
                <a:solidFill>
                  <a:schemeClr val="accent6">
                    <a:lumMod val="75000"/>
                  </a:schemeClr>
                </a:solidFill>
              </a:rPr>
              <a:t>29</a:t>
            </a:r>
            <a:r>
              <a:rPr lang="fr-FR" sz="1100" b="1" baseline="30000" dirty="0">
                <a:solidFill>
                  <a:schemeClr val="accent6">
                    <a:lumMod val="75000"/>
                  </a:schemeClr>
                </a:solidFill>
              </a:rPr>
              <a:t>ème</a:t>
            </a:r>
            <a:r>
              <a:rPr lang="fr-FR" sz="1100" b="1" dirty="0">
                <a:solidFill>
                  <a:schemeClr val="accent6">
                    <a:lumMod val="75000"/>
                  </a:schemeClr>
                </a:solidFill>
              </a:rPr>
              <a:t> session de la CTOI </a:t>
            </a:r>
            <a:r>
              <a:rPr lang="fr-FR" sz="1100" dirty="0"/>
              <a:t>à la Réunion en Avril 2025;</a:t>
            </a:r>
          </a:p>
          <a:p>
            <a:pPr marL="285750" lvl="0" indent="-285750" algn="just">
              <a:buFont typeface="Wingdings" panose="05000000000000000000" pitchFamily="2" charset="2"/>
              <a:buChar char="Ø"/>
            </a:pPr>
            <a:r>
              <a:rPr lang="fr-FR" sz="1100" dirty="0"/>
              <a:t>Participation de Madagascar à la </a:t>
            </a:r>
            <a:r>
              <a:rPr lang="fr-FR" sz="1100" b="1" dirty="0">
                <a:solidFill>
                  <a:schemeClr val="accent5">
                    <a:lumMod val="50000"/>
                  </a:schemeClr>
                </a:solidFill>
              </a:rPr>
              <a:t>3</a:t>
            </a:r>
            <a:r>
              <a:rPr lang="fr-FR" sz="1100" b="1" baseline="30000" dirty="0">
                <a:solidFill>
                  <a:schemeClr val="accent5">
                    <a:lumMod val="50000"/>
                  </a:schemeClr>
                </a:solidFill>
              </a:rPr>
              <a:t>ème</a:t>
            </a:r>
            <a:r>
              <a:rPr lang="fr-FR" sz="1100" b="1" dirty="0">
                <a:solidFill>
                  <a:schemeClr val="accent5">
                    <a:lumMod val="50000"/>
                  </a:schemeClr>
                </a:solidFill>
              </a:rPr>
              <a:t> conférence Iran-Afrique </a:t>
            </a:r>
            <a:r>
              <a:rPr lang="fr-FR" sz="1100" dirty="0"/>
              <a:t>en Avril 2025 ;</a:t>
            </a:r>
          </a:p>
          <a:p>
            <a:pPr marL="285750" lvl="0" indent="-285750" algn="just">
              <a:buFont typeface="Wingdings" panose="05000000000000000000" pitchFamily="2" charset="2"/>
              <a:buChar char="Ø"/>
            </a:pPr>
            <a:r>
              <a:rPr lang="fr-FR" sz="1100" b="1" dirty="0">
                <a:solidFill>
                  <a:srgbClr val="0070C0"/>
                </a:solidFill>
              </a:rPr>
              <a:t>2 Protocoles d’accords signés </a:t>
            </a:r>
            <a:r>
              <a:rPr lang="fr-FR" sz="1100" dirty="0"/>
              <a:t>( avec Sté BLUE OCEAN en Février 2025 et Sté TANISOA en Avril 2025) pour l’exercice de la pêche commerciale de type artisanal  de poisson démerseaux et autres espèces dans la ZEE Malagasy; </a:t>
            </a:r>
          </a:p>
          <a:p>
            <a:pPr marL="285750" lvl="0" indent="-285750" algn="just">
              <a:buFont typeface="Wingdings" panose="05000000000000000000" pitchFamily="2" charset="2"/>
              <a:buChar char="Ø"/>
            </a:pPr>
            <a:r>
              <a:rPr lang="fr-FR" sz="1100" b="1" dirty="0">
                <a:solidFill>
                  <a:srgbClr val="00B0F0"/>
                </a:solidFill>
              </a:rPr>
              <a:t>2 PAP </a:t>
            </a:r>
            <a:r>
              <a:rPr lang="fr-FR" sz="1100" dirty="0"/>
              <a:t>pour la pêche continentale élaborés et validés (Itasy et Lac Alaotra) du 04 au 06 juin 2025;</a:t>
            </a:r>
          </a:p>
          <a:p>
            <a:pPr marL="285750" lvl="0" indent="-285750" algn="just">
              <a:buFont typeface="Wingdings" panose="05000000000000000000" pitchFamily="2" charset="2"/>
              <a:buChar char="Ø"/>
            </a:pPr>
            <a:r>
              <a:rPr lang="fr-FR" sz="1100" dirty="0"/>
              <a:t>Réunions des Comités mixtes réalisées </a:t>
            </a:r>
            <a:r>
              <a:rPr lang="fr-FR" sz="1100" b="1" dirty="0"/>
              <a:t>pour la validation des réalisations RSE des Stés de Pêche crevettière et planification des activités 2025 </a:t>
            </a:r>
            <a:r>
              <a:rPr lang="fr-FR" sz="1100" dirty="0"/>
              <a:t>dans les zones A,B, C1 et C2 en mai et juin 2025 et</a:t>
            </a:r>
          </a:p>
          <a:p>
            <a:pPr marL="285750" lvl="0" indent="-285750" algn="just">
              <a:buFont typeface="Wingdings" panose="05000000000000000000" pitchFamily="2" charset="2"/>
              <a:buChar char="Ø"/>
            </a:pPr>
            <a:r>
              <a:rPr lang="fr-FR" sz="1100" dirty="0"/>
              <a:t>Participation à </a:t>
            </a:r>
            <a:r>
              <a:rPr lang="fr-FR" sz="1100" b="1" dirty="0">
                <a:solidFill>
                  <a:schemeClr val="accent2">
                    <a:lumMod val="50000"/>
                  </a:schemeClr>
                </a:solidFill>
              </a:rPr>
              <a:t>l’atelier de validation Workshop to </a:t>
            </a:r>
            <a:r>
              <a:rPr lang="fr-FR" sz="1100" b="1" dirty="0" err="1">
                <a:solidFill>
                  <a:schemeClr val="accent2">
                    <a:lumMod val="50000"/>
                  </a:schemeClr>
                </a:solidFill>
              </a:rPr>
              <a:t>Strengthen</a:t>
            </a:r>
            <a:r>
              <a:rPr lang="fr-FR" sz="1100" b="1" dirty="0">
                <a:solidFill>
                  <a:schemeClr val="accent2">
                    <a:lumMod val="50000"/>
                  </a:schemeClr>
                </a:solidFill>
              </a:rPr>
              <a:t> </a:t>
            </a:r>
            <a:r>
              <a:rPr lang="fr-FR" sz="1100" b="1" dirty="0" err="1">
                <a:solidFill>
                  <a:schemeClr val="accent2">
                    <a:lumMod val="50000"/>
                  </a:schemeClr>
                </a:solidFill>
              </a:rPr>
              <a:t>Regional</a:t>
            </a:r>
            <a:r>
              <a:rPr lang="fr-FR" sz="1100" b="1" dirty="0">
                <a:solidFill>
                  <a:schemeClr val="accent2">
                    <a:lumMod val="50000"/>
                  </a:schemeClr>
                </a:solidFill>
              </a:rPr>
              <a:t> Blue Value </a:t>
            </a:r>
            <a:r>
              <a:rPr lang="fr-FR" sz="1100" b="1" dirty="0" err="1">
                <a:solidFill>
                  <a:schemeClr val="accent2">
                    <a:lumMod val="50000"/>
                  </a:schemeClr>
                </a:solidFill>
              </a:rPr>
              <a:t>Chains</a:t>
            </a:r>
            <a:r>
              <a:rPr lang="fr-FR" sz="1100" b="1" dirty="0">
                <a:solidFill>
                  <a:schemeClr val="accent2">
                    <a:lumMod val="50000"/>
                  </a:schemeClr>
                </a:solidFill>
              </a:rPr>
              <a:t> in Small-</a:t>
            </a:r>
            <a:r>
              <a:rPr lang="fr-FR" sz="1100" b="1" dirty="0" err="1">
                <a:solidFill>
                  <a:schemeClr val="accent2">
                    <a:lumMod val="50000"/>
                  </a:schemeClr>
                </a:solidFill>
              </a:rPr>
              <a:t>Scale</a:t>
            </a:r>
            <a:r>
              <a:rPr lang="fr-FR" sz="1100" b="1" dirty="0">
                <a:solidFill>
                  <a:schemeClr val="accent2">
                    <a:lumMod val="50000"/>
                  </a:schemeClr>
                </a:solidFill>
              </a:rPr>
              <a:t> Octopus Fisheries </a:t>
            </a:r>
            <a:r>
              <a:rPr lang="fr-FR" sz="1100" b="1" dirty="0" err="1">
                <a:solidFill>
                  <a:schemeClr val="accent2">
                    <a:lumMod val="50000"/>
                  </a:schemeClr>
                </a:solidFill>
              </a:rPr>
              <a:t>Towards</a:t>
            </a:r>
            <a:r>
              <a:rPr lang="fr-FR" sz="1100" b="1" dirty="0">
                <a:solidFill>
                  <a:schemeClr val="accent2">
                    <a:lumMod val="50000"/>
                  </a:schemeClr>
                </a:solidFill>
              </a:rPr>
              <a:t> </a:t>
            </a:r>
            <a:r>
              <a:rPr lang="fr-FR" sz="1100" b="1" dirty="0" err="1">
                <a:solidFill>
                  <a:schemeClr val="accent2">
                    <a:lumMod val="50000"/>
                  </a:schemeClr>
                </a:solidFill>
              </a:rPr>
              <a:t>Strengthening</a:t>
            </a:r>
            <a:r>
              <a:rPr lang="fr-FR" sz="1100" b="1" dirty="0">
                <a:solidFill>
                  <a:schemeClr val="accent2">
                    <a:lumMod val="50000"/>
                  </a:schemeClr>
                </a:solidFill>
              </a:rPr>
              <a:t> </a:t>
            </a:r>
            <a:r>
              <a:rPr lang="fr-FR" sz="1100" b="1" dirty="0" err="1">
                <a:solidFill>
                  <a:schemeClr val="accent2">
                    <a:lumMod val="50000"/>
                  </a:schemeClr>
                </a:solidFill>
              </a:rPr>
              <a:t>Gender</a:t>
            </a:r>
            <a:r>
              <a:rPr lang="fr-FR" sz="1100" b="1" dirty="0">
                <a:solidFill>
                  <a:schemeClr val="accent2">
                    <a:lumMod val="50000"/>
                  </a:schemeClr>
                </a:solidFill>
              </a:rPr>
              <a:t> Dimensions in Aquatic Biodiversity Conservation</a:t>
            </a:r>
            <a:r>
              <a:rPr lang="fr-FR" sz="1100" dirty="0"/>
              <a:t> (3-5 juin 2025).</a:t>
            </a:r>
          </a:p>
          <a:p>
            <a:pPr marL="285750" lvl="0" indent="-285750" algn="just">
              <a:buFont typeface="Wingdings" panose="05000000000000000000" pitchFamily="2" charset="2"/>
              <a:buChar char="Ø"/>
            </a:pPr>
            <a:endParaRPr lang="fr-FR" sz="1100" dirty="0"/>
          </a:p>
          <a:p>
            <a:pPr marL="285750" lvl="0" indent="-285750" algn="just">
              <a:buFont typeface="Wingdings" panose="05000000000000000000" pitchFamily="2" charset="2"/>
              <a:buChar char="Ø"/>
            </a:pPr>
            <a:endParaRPr lang="fr-FR" sz="1100" dirty="0"/>
          </a:p>
          <a:p>
            <a:pPr lvl="0" algn="just"/>
            <a:endParaRPr lang="fr-FR" sz="1100" dirty="0"/>
          </a:p>
          <a:p>
            <a:pPr algn="just"/>
            <a:r>
              <a:rPr lang="fr-FR" sz="1100" dirty="0"/>
              <a:t> </a:t>
            </a:r>
          </a:p>
          <a:p>
            <a:pPr algn="just"/>
            <a:endParaRPr lang="fr-FR" sz="1100" dirty="0"/>
          </a:p>
        </p:txBody>
      </p:sp>
      <p:sp>
        <p:nvSpPr>
          <p:cNvPr id="9" name="TextBox 15">
            <a:extLst>
              <a:ext uri="{FF2B5EF4-FFF2-40B4-BE49-F238E27FC236}">
                <a16:creationId xmlns:a16="http://schemas.microsoft.com/office/drawing/2014/main" xmlns="" id="{06CC1F5F-3C60-455B-976D-21E5E534521D}"/>
              </a:ext>
            </a:extLst>
          </p:cNvPr>
          <p:cNvSpPr txBox="1"/>
          <p:nvPr/>
        </p:nvSpPr>
        <p:spPr>
          <a:xfrm>
            <a:off x="4496691" y="641616"/>
            <a:ext cx="2268000" cy="389513"/>
          </a:xfrm>
          <a:prstGeom prst="roundRect">
            <a:avLst>
              <a:gd name="adj" fmla="val 50000"/>
            </a:avLst>
          </a:prstGeom>
          <a:solidFill>
            <a:schemeClr val="accent5">
              <a:lumMod val="50000"/>
            </a:schemeClr>
          </a:solidFill>
          <a:ln w="25400">
            <a:noFill/>
          </a:ln>
        </p:spPr>
        <p:txBody>
          <a:bodyPr wrap="square" rtlCol="0" anchor="ctr">
            <a:spAutoFit/>
          </a:bodyPr>
          <a:lstStyle/>
          <a:p>
            <a:pPr algn="ctr"/>
            <a:r>
              <a:rPr lang="fr-FR" altLang="ko-KR" sz="1200" b="1" dirty="0">
                <a:solidFill>
                  <a:schemeClr val="bg1"/>
                </a:solidFill>
                <a:cs typeface="Arial" pitchFamily="34" charset="0"/>
              </a:rPr>
              <a:t>PECHE</a:t>
            </a:r>
            <a:endParaRPr lang="ko-KR" altLang="en-US" sz="1200" b="1" dirty="0">
              <a:solidFill>
                <a:schemeClr val="bg1"/>
              </a:solidFill>
              <a:cs typeface="Arial" pitchFamily="34" charset="0"/>
            </a:endParaRPr>
          </a:p>
        </p:txBody>
      </p:sp>
      <p:grpSp>
        <p:nvGrpSpPr>
          <p:cNvPr id="10" name="그룹 28">
            <a:extLst>
              <a:ext uri="{FF2B5EF4-FFF2-40B4-BE49-F238E27FC236}">
                <a16:creationId xmlns:a16="http://schemas.microsoft.com/office/drawing/2014/main" xmlns="" id="{84B66B77-7CF4-4F03-9B03-985715C92470}"/>
              </a:ext>
            </a:extLst>
          </p:cNvPr>
          <p:cNvGrpSpPr/>
          <p:nvPr/>
        </p:nvGrpSpPr>
        <p:grpSpPr>
          <a:xfrm>
            <a:off x="2952999" y="99584"/>
            <a:ext cx="6353962" cy="646331"/>
            <a:chOff x="924857" y="1775038"/>
            <a:chExt cx="4860000" cy="475860"/>
          </a:xfrm>
          <a:solidFill>
            <a:schemeClr val="accent5">
              <a:lumMod val="50000"/>
            </a:schemeClr>
          </a:solidFill>
        </p:grpSpPr>
        <p:sp>
          <p:nvSpPr>
            <p:cNvPr id="17" name="Rectangle 9">
              <a:extLst>
                <a:ext uri="{FF2B5EF4-FFF2-40B4-BE49-F238E27FC236}">
                  <a16:creationId xmlns:a16="http://schemas.microsoft.com/office/drawing/2014/main" xmlns="" id="{979FF1B3-B5C2-4FEE-9EEB-BD5008B3C076}"/>
                </a:ext>
              </a:extLst>
            </p:cNvPr>
            <p:cNvSpPr/>
            <p:nvPr/>
          </p:nvSpPr>
          <p:spPr>
            <a:xfrm flipH="1">
              <a:off x="929821" y="1787796"/>
              <a:ext cx="115353" cy="46310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Rectangle 6">
              <a:extLst>
                <a:ext uri="{FF2B5EF4-FFF2-40B4-BE49-F238E27FC236}">
                  <a16:creationId xmlns:a16="http://schemas.microsoft.com/office/drawing/2014/main" xmlns="" id="{8E491B4D-7E89-428D-AA63-9D7202BA19CB}"/>
                </a:ext>
              </a:extLst>
            </p:cNvPr>
            <p:cNvSpPr/>
            <p:nvPr/>
          </p:nvSpPr>
          <p:spPr>
            <a:xfrm>
              <a:off x="924857" y="1775038"/>
              <a:ext cx="4860000" cy="360000"/>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 name="connsiteX0" fmla="*/ 0 w 5285462"/>
                <a:gd name="connsiteY0" fmla="*/ 0 h 576064"/>
                <a:gd name="connsiteX1" fmla="*/ 4894850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894850" y="0"/>
                  </a:lnTo>
                  <a:lnTo>
                    <a:pt x="5285462" y="576064"/>
                  </a:lnTo>
                  <a:lnTo>
                    <a:pt x="0" y="57606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9" name="ZoneTexte 18"/>
          <p:cNvSpPr txBox="1"/>
          <p:nvPr/>
        </p:nvSpPr>
        <p:spPr>
          <a:xfrm>
            <a:off x="3239557" y="166976"/>
            <a:ext cx="5641975" cy="369332"/>
          </a:xfrm>
          <a:prstGeom prst="rect">
            <a:avLst/>
          </a:prstGeom>
          <a:noFill/>
        </p:spPr>
        <p:txBody>
          <a:bodyPr wrap="square" rtlCol="0">
            <a:spAutoFit/>
          </a:bodyPr>
          <a:lstStyle/>
          <a:p>
            <a:pPr lvl="0"/>
            <a:r>
              <a:rPr lang="fr-FR" b="1" dirty="0">
                <a:solidFill>
                  <a:schemeClr val="bg1"/>
                </a:solidFill>
                <a:latin typeface="Arial Black" panose="020B0A04020102020204" pitchFamily="34" charset="0"/>
              </a:rPr>
              <a:t>RÉALISATIONS MAJEURES – Mi Juin 2025</a:t>
            </a:r>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t="4621" b="10417"/>
          <a:stretch/>
        </p:blipFill>
        <p:spPr>
          <a:xfrm>
            <a:off x="8072669" y="2951427"/>
            <a:ext cx="3940274" cy="1883122"/>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2669" y="1292402"/>
            <a:ext cx="2088333" cy="1566250"/>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9208" y="2470231"/>
            <a:ext cx="294215" cy="341412"/>
          </a:xfrm>
          <a:prstGeom prst="rect">
            <a:avLst/>
          </a:prstGeom>
        </p:spPr>
      </p:pic>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0605" y="4450743"/>
            <a:ext cx="294215" cy="341412"/>
          </a:xfrm>
          <a:prstGeom prst="rect">
            <a:avLst/>
          </a:prstGeom>
        </p:spPr>
      </p:pic>
      <p:pic>
        <p:nvPicPr>
          <p:cNvPr id="2" name="Image 1"/>
          <p:cNvPicPr>
            <a:picLocks noChangeAspect="1"/>
          </p:cNvPicPr>
          <p:nvPr/>
        </p:nvPicPr>
        <p:blipFill rotWithShape="1">
          <a:blip r:embed="rId5" cstate="print">
            <a:extLst>
              <a:ext uri="{28A0092B-C50C-407E-A947-70E740481C1C}">
                <a14:useLocalDpi xmlns:a14="http://schemas.microsoft.com/office/drawing/2010/main" val="0"/>
              </a:ext>
            </a:extLst>
          </a:blip>
          <a:srcRect l="14612"/>
          <a:stretch/>
        </p:blipFill>
        <p:spPr>
          <a:xfrm>
            <a:off x="10229850" y="1282359"/>
            <a:ext cx="1783093" cy="1566167"/>
          </a:xfrm>
          <a:prstGeom prst="rect">
            <a:avLst/>
          </a:prstGeom>
        </p:spPr>
      </p:pic>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4126" y="2510630"/>
            <a:ext cx="294215" cy="341412"/>
          </a:xfrm>
          <a:prstGeom prst="rect">
            <a:avLst/>
          </a:prstGeom>
        </p:spPr>
      </p:pic>
      <p:pic>
        <p:nvPicPr>
          <p:cNvPr id="6" name="Image 5"/>
          <p:cNvPicPr>
            <a:picLocks noChangeAspect="1"/>
          </p:cNvPicPr>
          <p:nvPr/>
        </p:nvPicPr>
        <p:blipFill rotWithShape="1">
          <a:blip r:embed="rId6" cstate="print">
            <a:extLst>
              <a:ext uri="{28A0092B-C50C-407E-A947-70E740481C1C}">
                <a14:useLocalDpi xmlns:a14="http://schemas.microsoft.com/office/drawing/2010/main" val="0"/>
              </a:ext>
            </a:extLst>
          </a:blip>
          <a:srcRect t="26739" b="13153"/>
          <a:stretch/>
        </p:blipFill>
        <p:spPr>
          <a:xfrm>
            <a:off x="8073932" y="4933934"/>
            <a:ext cx="3977027" cy="1344668"/>
          </a:xfrm>
          <a:prstGeom prst="rect">
            <a:avLst/>
          </a:prstGeom>
        </p:spPr>
      </p:pic>
      <p:pic>
        <p:nvPicPr>
          <p:cNvPr id="26" name="Imag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9888" y="5882682"/>
            <a:ext cx="294215" cy="341412"/>
          </a:xfrm>
          <a:prstGeom prst="rect">
            <a:avLst/>
          </a:prstGeom>
        </p:spPr>
      </p:pic>
    </p:spTree>
    <p:extLst>
      <p:ext uri="{BB962C8B-B14F-4D97-AF65-F5344CB8AC3E}">
        <p14:creationId xmlns:p14="http://schemas.microsoft.com/office/powerpoint/2010/main" val="1343742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xmlns="" id="{08CC9B8C-5F98-5BF3-A0D5-CE75FE0439BD}"/>
              </a:ext>
            </a:extLst>
          </p:cNvPr>
          <p:cNvSpPr txBox="1"/>
          <p:nvPr/>
        </p:nvSpPr>
        <p:spPr>
          <a:xfrm>
            <a:off x="1951236" y="77127"/>
            <a:ext cx="8150707" cy="369332"/>
          </a:xfrm>
          <a:prstGeom prst="rect">
            <a:avLst/>
          </a:prstGeom>
          <a:noFill/>
        </p:spPr>
        <p:txBody>
          <a:bodyPr wrap="square" rtlCol="0">
            <a:spAutoFit/>
          </a:bodyPr>
          <a:lstStyle/>
          <a:p>
            <a:pPr algn="ctr"/>
            <a:r>
              <a:rPr lang="fr-FR" b="1" dirty="0">
                <a:solidFill>
                  <a:srgbClr val="002060"/>
                </a:solidFill>
                <a:latin typeface="Arial Black" panose="020B0A04020102020204" pitchFamily="34" charset="0"/>
              </a:rPr>
              <a:t>INFRASTRUCTURES DES PECHES CONSTRUITES PAR LE MPEB</a:t>
            </a: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649"/>
          <a:stretch/>
        </p:blipFill>
        <p:spPr>
          <a:xfrm>
            <a:off x="368489" y="487403"/>
            <a:ext cx="11122924" cy="6297527"/>
          </a:xfrm>
          <a:prstGeom prst="rect">
            <a:avLst/>
          </a:prstGeom>
        </p:spPr>
      </p:pic>
    </p:spTree>
    <p:extLst>
      <p:ext uri="{BB962C8B-B14F-4D97-AF65-F5344CB8AC3E}">
        <p14:creationId xmlns:p14="http://schemas.microsoft.com/office/powerpoint/2010/main" val="872238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6675"/>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owchart: Document 18">
            <a:extLst>
              <a:ext uri="{FF2B5EF4-FFF2-40B4-BE49-F238E27FC236}">
                <a16:creationId xmlns:a16="http://schemas.microsoft.com/office/drawing/2014/main" xmlns="" id="{69E65D2A-6302-4A9C-84FE-AF8EC81FB342}"/>
              </a:ext>
            </a:extLst>
          </p:cNvPr>
          <p:cNvSpPr/>
          <p:nvPr/>
        </p:nvSpPr>
        <p:spPr>
          <a:xfrm>
            <a:off x="557692" y="1033740"/>
            <a:ext cx="6196817" cy="5931883"/>
          </a:xfrm>
          <a:prstGeom prst="flowChartDocumen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3" name="Flowchart: Document 18">
            <a:extLst>
              <a:ext uri="{FF2B5EF4-FFF2-40B4-BE49-F238E27FC236}">
                <a16:creationId xmlns:a16="http://schemas.microsoft.com/office/drawing/2014/main" xmlns="" id="{69E65D2A-6302-4A9C-84FE-AF8EC81FB342}"/>
              </a:ext>
            </a:extLst>
          </p:cNvPr>
          <p:cNvSpPr/>
          <p:nvPr/>
        </p:nvSpPr>
        <p:spPr>
          <a:xfrm>
            <a:off x="649789" y="968788"/>
            <a:ext cx="6307494" cy="5745911"/>
          </a:xfrm>
          <a:prstGeom prst="flowChartDocumen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2" name="TextBox 15">
            <a:extLst>
              <a:ext uri="{FF2B5EF4-FFF2-40B4-BE49-F238E27FC236}">
                <a16:creationId xmlns:a16="http://schemas.microsoft.com/office/drawing/2014/main" xmlns="" id="{06CC1F5F-3C60-455B-976D-21E5E534521D}"/>
              </a:ext>
            </a:extLst>
          </p:cNvPr>
          <p:cNvSpPr txBox="1"/>
          <p:nvPr/>
        </p:nvSpPr>
        <p:spPr>
          <a:xfrm>
            <a:off x="4496690" y="66223"/>
            <a:ext cx="4474781" cy="389513"/>
          </a:xfrm>
          <a:prstGeom prst="roundRect">
            <a:avLst>
              <a:gd name="adj" fmla="val 50000"/>
            </a:avLst>
          </a:prstGeom>
          <a:solidFill>
            <a:schemeClr val="accent5">
              <a:lumMod val="50000"/>
            </a:schemeClr>
          </a:solidFill>
          <a:ln w="25400">
            <a:noFill/>
          </a:ln>
        </p:spPr>
        <p:txBody>
          <a:bodyPr wrap="square" rtlCol="0" anchor="ctr">
            <a:spAutoFit/>
          </a:bodyPr>
          <a:lstStyle/>
          <a:p>
            <a:pPr algn="ctr"/>
            <a:endParaRPr lang="ko-KR" altLang="en-US" sz="1200" b="1" dirty="0">
              <a:solidFill>
                <a:schemeClr val="bg1"/>
              </a:solidFill>
              <a:cs typeface="Arial" pitchFamily="34" charset="0"/>
            </a:endParaRPr>
          </a:p>
        </p:txBody>
      </p:sp>
      <p:sp>
        <p:nvSpPr>
          <p:cNvPr id="5" name="ZoneTexte 4"/>
          <p:cNvSpPr txBox="1"/>
          <p:nvPr/>
        </p:nvSpPr>
        <p:spPr>
          <a:xfrm>
            <a:off x="69891" y="541579"/>
            <a:ext cx="6855075" cy="5447645"/>
          </a:xfrm>
          <a:prstGeom prst="rect">
            <a:avLst/>
          </a:prstGeom>
          <a:noFill/>
        </p:spPr>
        <p:txBody>
          <a:bodyPr wrap="square" rtlCol="0">
            <a:spAutoFit/>
          </a:bodyPr>
          <a:lstStyle/>
          <a:p>
            <a:pPr marL="285750" lvl="0" indent="-285750">
              <a:buFont typeface="Wingdings" panose="05000000000000000000" pitchFamily="2" charset="2"/>
              <a:buChar char="Ø"/>
            </a:pPr>
            <a:r>
              <a:rPr lang="fr-FR" sz="1200" b="1" dirty="0">
                <a:solidFill>
                  <a:schemeClr val="accent5">
                    <a:lumMod val="50000"/>
                  </a:schemeClr>
                </a:solidFill>
              </a:rPr>
              <a:t>789  formations professionnalisant </a:t>
            </a:r>
            <a:r>
              <a:rPr lang="fr-FR" sz="1200" dirty="0"/>
              <a:t>en pisciculture et Algoculture réalisées; </a:t>
            </a:r>
          </a:p>
          <a:p>
            <a:pPr marL="285750" lvl="0" indent="-285750">
              <a:buFont typeface="Wingdings" panose="05000000000000000000" pitchFamily="2" charset="2"/>
              <a:buChar char="Ø"/>
            </a:pPr>
            <a:r>
              <a:rPr lang="fr-FR" sz="1200" b="1" dirty="0">
                <a:solidFill>
                  <a:schemeClr val="accent2">
                    <a:lumMod val="50000"/>
                  </a:schemeClr>
                </a:solidFill>
              </a:rPr>
              <a:t>5 898 Producteurs d'alevins </a:t>
            </a:r>
            <a:r>
              <a:rPr lang="fr-FR" sz="1200" dirty="0"/>
              <a:t>formés;</a:t>
            </a:r>
          </a:p>
          <a:p>
            <a:pPr marL="285750" lvl="0" indent="-285750">
              <a:buFont typeface="Wingdings" panose="05000000000000000000" pitchFamily="2" charset="2"/>
              <a:buChar char="Ø"/>
            </a:pPr>
            <a:r>
              <a:rPr lang="fr-FR" sz="1200" b="1" dirty="0">
                <a:solidFill>
                  <a:srgbClr val="7030A0"/>
                </a:solidFill>
              </a:rPr>
              <a:t>20 932 Aquaculteurs </a:t>
            </a:r>
            <a:r>
              <a:rPr lang="fr-FR" sz="1200" dirty="0"/>
              <a:t>formées et appuyées;</a:t>
            </a:r>
          </a:p>
          <a:p>
            <a:pPr marL="285750" lvl="0" indent="-285750">
              <a:buFont typeface="Wingdings" panose="05000000000000000000" pitchFamily="2" charset="2"/>
              <a:buChar char="Ø"/>
            </a:pPr>
            <a:r>
              <a:rPr lang="fr-FR" sz="1200" b="1" dirty="0">
                <a:solidFill>
                  <a:schemeClr val="accent6">
                    <a:lumMod val="50000"/>
                  </a:schemeClr>
                </a:solidFill>
              </a:rPr>
              <a:t>57 144 Intrants piscicoles </a:t>
            </a:r>
            <a:r>
              <a:rPr lang="fr-FR" sz="1200" dirty="0"/>
              <a:t>distribués;</a:t>
            </a:r>
          </a:p>
          <a:p>
            <a:pPr marL="285750" lvl="0" indent="-285750">
              <a:buFont typeface="Wingdings" panose="05000000000000000000" pitchFamily="2" charset="2"/>
              <a:buChar char="Ø"/>
            </a:pPr>
            <a:r>
              <a:rPr lang="fr-FR" sz="1200" b="1" dirty="0"/>
              <a:t>3 904 Matériels et équipements piscicoles </a:t>
            </a:r>
            <a:r>
              <a:rPr lang="fr-FR" sz="1200" dirty="0"/>
              <a:t>distribués;</a:t>
            </a:r>
          </a:p>
          <a:p>
            <a:pPr marL="285750" lvl="0" indent="-285750">
              <a:buFont typeface="Wingdings" panose="05000000000000000000" pitchFamily="2" charset="2"/>
              <a:buChar char="Ø"/>
            </a:pPr>
            <a:r>
              <a:rPr lang="fr-FR" sz="1200" b="1" dirty="0">
                <a:solidFill>
                  <a:schemeClr val="accent1">
                    <a:lumMod val="50000"/>
                  </a:schemeClr>
                </a:solidFill>
              </a:rPr>
              <a:t>11 392 Bassins aquacoles </a:t>
            </a:r>
            <a:r>
              <a:rPr lang="fr-FR" sz="1200" dirty="0"/>
              <a:t>opérationnels;</a:t>
            </a:r>
          </a:p>
          <a:p>
            <a:pPr marL="285750" lvl="0" indent="-285750">
              <a:buFont typeface="Wingdings" panose="05000000000000000000" pitchFamily="2" charset="2"/>
              <a:buChar char="Ø"/>
            </a:pPr>
            <a:r>
              <a:rPr lang="fr-FR" sz="1200" b="1" dirty="0">
                <a:solidFill>
                  <a:schemeClr val="accent2">
                    <a:lumMod val="50000"/>
                  </a:schemeClr>
                </a:solidFill>
              </a:rPr>
              <a:t>9 100 Pisciculteurs modernes </a:t>
            </a:r>
            <a:r>
              <a:rPr lang="fr-FR" sz="1200" dirty="0"/>
              <a:t>opérationnels;</a:t>
            </a:r>
          </a:p>
          <a:p>
            <a:pPr marL="285750" lvl="0" indent="-285750">
              <a:buFont typeface="Wingdings" panose="05000000000000000000" pitchFamily="2" charset="2"/>
              <a:buChar char="Ø"/>
            </a:pPr>
            <a:r>
              <a:rPr lang="fr-FR" sz="1200" b="1" dirty="0">
                <a:solidFill>
                  <a:schemeClr val="accent3">
                    <a:lumMod val="50000"/>
                  </a:schemeClr>
                </a:solidFill>
              </a:rPr>
              <a:t>21 413 Pisciculteurs</a:t>
            </a:r>
            <a:r>
              <a:rPr lang="fr-FR" sz="1200" dirty="0"/>
              <a:t> utilisant un calendrier piscicole;</a:t>
            </a:r>
          </a:p>
          <a:p>
            <a:pPr marL="285750" lvl="0" indent="-285750">
              <a:buFont typeface="Wingdings" panose="05000000000000000000" pitchFamily="2" charset="2"/>
              <a:buChar char="Ø"/>
            </a:pPr>
            <a:r>
              <a:rPr lang="fr-FR" sz="1200" b="1" dirty="0">
                <a:solidFill>
                  <a:schemeClr val="tx1">
                    <a:lumMod val="95000"/>
                    <a:lumOff val="5000"/>
                  </a:schemeClr>
                </a:solidFill>
              </a:rPr>
              <a:t>34 747 609 Alevins </a:t>
            </a:r>
            <a:r>
              <a:rPr lang="fr-FR" sz="1200" dirty="0"/>
              <a:t>produits;</a:t>
            </a:r>
          </a:p>
          <a:p>
            <a:pPr marL="285750" lvl="0" indent="-285750">
              <a:buFont typeface="Wingdings" panose="05000000000000000000" pitchFamily="2" charset="2"/>
              <a:buChar char="Ø"/>
            </a:pPr>
            <a:r>
              <a:rPr lang="fr-FR" sz="1200" dirty="0"/>
              <a:t>1 Dispositif d’aquaculture urbaine mis en place;</a:t>
            </a:r>
          </a:p>
          <a:p>
            <a:pPr marL="285750" lvl="0" indent="-285750">
              <a:buFont typeface="Wingdings" panose="05000000000000000000" pitchFamily="2" charset="2"/>
              <a:buChar char="Ø"/>
            </a:pPr>
            <a:r>
              <a:rPr lang="fr-FR" sz="1200" dirty="0"/>
              <a:t>Célébration de la </a:t>
            </a:r>
            <a:r>
              <a:rPr lang="fr-FR" sz="1200" b="1" dirty="0">
                <a:solidFill>
                  <a:schemeClr val="accent2">
                    <a:lumMod val="75000"/>
                  </a:schemeClr>
                </a:solidFill>
              </a:rPr>
              <a:t>Journée Nationale de l’Aquaculture/3</a:t>
            </a:r>
            <a:r>
              <a:rPr lang="fr-FR" sz="1200" b="1" baseline="30000" dirty="0">
                <a:solidFill>
                  <a:schemeClr val="accent2">
                    <a:lumMod val="75000"/>
                  </a:schemeClr>
                </a:solidFill>
              </a:rPr>
              <a:t>ème</a:t>
            </a:r>
            <a:r>
              <a:rPr lang="fr-FR" sz="1200" b="1" dirty="0">
                <a:solidFill>
                  <a:schemeClr val="accent2">
                    <a:lumMod val="75000"/>
                  </a:schemeClr>
                </a:solidFill>
              </a:rPr>
              <a:t> édition </a:t>
            </a:r>
            <a:r>
              <a:rPr lang="fr-FR" sz="1200" dirty="0"/>
              <a:t>à </a:t>
            </a:r>
            <a:r>
              <a:rPr lang="fr-FR" sz="1200" dirty="0" err="1"/>
              <a:t>Sambava</a:t>
            </a:r>
            <a:r>
              <a:rPr lang="fr-FR" sz="1200" dirty="0"/>
              <a:t>;</a:t>
            </a:r>
          </a:p>
          <a:p>
            <a:pPr marL="285750" lvl="0" indent="-285750">
              <a:buFont typeface="Wingdings" panose="05000000000000000000" pitchFamily="2" charset="2"/>
              <a:buChar char="Ø"/>
            </a:pPr>
            <a:r>
              <a:rPr lang="fr-FR" sz="1200" b="1" dirty="0">
                <a:solidFill>
                  <a:schemeClr val="accent2">
                    <a:lumMod val="50000"/>
                  </a:schemeClr>
                </a:solidFill>
              </a:rPr>
              <a:t>4 485 168 Alevins </a:t>
            </a:r>
            <a:r>
              <a:rPr lang="fr-FR" sz="1200" dirty="0"/>
              <a:t>distribués;</a:t>
            </a:r>
          </a:p>
          <a:p>
            <a:pPr marL="285750" lvl="0" indent="-285750">
              <a:buFont typeface="Wingdings" panose="05000000000000000000" pitchFamily="2" charset="2"/>
              <a:buChar char="Ø"/>
            </a:pPr>
            <a:r>
              <a:rPr lang="fr-FR" sz="1200" b="1" dirty="0">
                <a:solidFill>
                  <a:schemeClr val="accent6">
                    <a:lumMod val="75000"/>
                  </a:schemeClr>
                </a:solidFill>
              </a:rPr>
              <a:t>3 678 Associations/groupe d'aquaculteurs </a:t>
            </a:r>
            <a:r>
              <a:rPr lang="fr-FR" sz="1200" dirty="0"/>
              <a:t>formées et appuyées ;</a:t>
            </a:r>
          </a:p>
          <a:p>
            <a:pPr marL="285750" lvl="0" indent="-285750">
              <a:buFont typeface="Wingdings" panose="05000000000000000000" pitchFamily="2" charset="2"/>
              <a:buChar char="Ø"/>
            </a:pPr>
            <a:r>
              <a:rPr lang="fr-FR" sz="1200" b="1" dirty="0">
                <a:solidFill>
                  <a:schemeClr val="tx2">
                    <a:lumMod val="50000"/>
                  </a:schemeClr>
                </a:solidFill>
              </a:rPr>
              <a:t>92 Cages installées </a:t>
            </a:r>
            <a:r>
              <a:rPr lang="fr-FR" sz="1200" dirty="0"/>
              <a:t>en pisciculture; </a:t>
            </a:r>
          </a:p>
          <a:p>
            <a:pPr marL="285750" lvl="0" indent="-285750">
              <a:buFont typeface="Wingdings" panose="05000000000000000000" pitchFamily="2" charset="2"/>
              <a:buChar char="Ø"/>
            </a:pPr>
            <a:r>
              <a:rPr lang="fr-FR" sz="1200" b="1" dirty="0">
                <a:solidFill>
                  <a:schemeClr val="accent5">
                    <a:lumMod val="50000"/>
                  </a:schemeClr>
                </a:solidFill>
              </a:rPr>
              <a:t>1415 étangs piscicoles </a:t>
            </a:r>
            <a:r>
              <a:rPr lang="fr-FR" sz="1200" dirty="0"/>
              <a:t>installées ;</a:t>
            </a:r>
          </a:p>
          <a:p>
            <a:pPr marL="285750" lvl="0" indent="-285750">
              <a:buFont typeface="Wingdings" panose="05000000000000000000" pitchFamily="2" charset="2"/>
              <a:buChar char="Ø"/>
            </a:pPr>
            <a:r>
              <a:rPr lang="fr-FR" sz="1200" b="1" dirty="0"/>
              <a:t>41 375 Individus formés </a:t>
            </a:r>
            <a:r>
              <a:rPr lang="fr-FR" sz="1200" dirty="0"/>
              <a:t>en technique de pisciculture;</a:t>
            </a:r>
          </a:p>
          <a:p>
            <a:pPr marL="285750" lvl="0" indent="-285750">
              <a:buFont typeface="Wingdings" panose="05000000000000000000" pitchFamily="2" charset="2"/>
              <a:buChar char="Ø"/>
            </a:pPr>
            <a:r>
              <a:rPr lang="fr-FR" sz="1200" b="1" dirty="0">
                <a:solidFill>
                  <a:srgbClr val="C00000"/>
                </a:solidFill>
              </a:rPr>
              <a:t>1 320 Individus formés </a:t>
            </a:r>
            <a:r>
              <a:rPr lang="fr-FR" sz="1200" dirty="0"/>
              <a:t>en technique de crabiculture;</a:t>
            </a:r>
          </a:p>
          <a:p>
            <a:pPr marL="285750" lvl="0" indent="-285750">
              <a:buFont typeface="Wingdings" panose="05000000000000000000" pitchFamily="2" charset="2"/>
              <a:buChar char="Ø"/>
            </a:pPr>
            <a:r>
              <a:rPr lang="fr-FR" sz="1200" b="1" dirty="0"/>
              <a:t>1 977 Individus formés</a:t>
            </a:r>
            <a:r>
              <a:rPr lang="fr-FR" sz="1200" dirty="0"/>
              <a:t> en technique d’algoculture;</a:t>
            </a:r>
          </a:p>
          <a:p>
            <a:pPr marL="285750" indent="-285750">
              <a:buFont typeface="Wingdings" panose="05000000000000000000" pitchFamily="2" charset="2"/>
              <a:buChar char="Ø"/>
            </a:pPr>
            <a:r>
              <a:rPr lang="fr-FR" sz="1200" b="1" dirty="0">
                <a:solidFill>
                  <a:srgbClr val="7030A0"/>
                </a:solidFill>
              </a:rPr>
              <a:t>4 ZEPs construites </a:t>
            </a:r>
            <a:r>
              <a:rPr lang="fr-FR" sz="1200" dirty="0"/>
              <a:t>: 03 ZEP réceptionnées : Vatomandry, Ambositra,  et  Manakara ; 01 en cours de finalisation : Lalangina;</a:t>
            </a:r>
          </a:p>
          <a:p>
            <a:pPr marL="285750" indent="-285750">
              <a:buFont typeface="Wingdings" panose="05000000000000000000" pitchFamily="2" charset="2"/>
              <a:buChar char="Ø"/>
            </a:pPr>
            <a:r>
              <a:rPr lang="fr-FR" sz="1200" dirty="0"/>
              <a:t>Participation à la revue à mi-parcours du </a:t>
            </a:r>
            <a:r>
              <a:rPr lang="fr-FR" sz="1200" b="1" dirty="0">
                <a:solidFill>
                  <a:schemeClr val="accent1">
                    <a:lumMod val="50000"/>
                  </a:schemeClr>
                </a:solidFill>
              </a:rPr>
              <a:t>projet PDACM </a:t>
            </a:r>
            <a:r>
              <a:rPr lang="fr-FR" sz="1200" dirty="0"/>
              <a:t>et à la validation de l’étude sur le genre dans le secteur de la pisciculture avec le projet ASAM/GIZ;</a:t>
            </a:r>
          </a:p>
          <a:p>
            <a:pPr marL="285750" indent="-285750">
              <a:buFont typeface="Wingdings" panose="05000000000000000000" pitchFamily="2" charset="2"/>
              <a:buChar char="Ø"/>
            </a:pPr>
            <a:r>
              <a:rPr lang="fr-FR" sz="1200" dirty="0"/>
              <a:t>Projet d’arrêté portant </a:t>
            </a:r>
            <a:r>
              <a:rPr lang="fr-FR" sz="1200" b="1" dirty="0">
                <a:solidFill>
                  <a:srgbClr val="002060"/>
                </a:solidFill>
              </a:rPr>
              <a:t>réglementation de la pisciculture du poisson –chat </a:t>
            </a:r>
            <a:r>
              <a:rPr lang="fr-FR" sz="1200" b="1" dirty="0" err="1">
                <a:solidFill>
                  <a:srgbClr val="002060"/>
                </a:solidFill>
              </a:rPr>
              <a:t>Clarisa</a:t>
            </a:r>
            <a:r>
              <a:rPr lang="fr-FR" sz="1200" dirty="0"/>
              <a:t>, destiné à la consommation humaine en cours de finalisation avec tous les acteurs concernés</a:t>
            </a:r>
          </a:p>
          <a:p>
            <a:pPr marL="285750" indent="-285750">
              <a:buFont typeface="Wingdings" panose="05000000000000000000" pitchFamily="2" charset="2"/>
              <a:buChar char="Ø"/>
            </a:pPr>
            <a:r>
              <a:rPr lang="fr-FR" sz="1200" dirty="0"/>
              <a:t>Programme de recherche sur la diversification des espèces aquacoles </a:t>
            </a:r>
            <a:r>
              <a:rPr lang="fr-FR" sz="1200" b="1" dirty="0"/>
              <a:t>( </a:t>
            </a:r>
            <a:r>
              <a:rPr lang="fr-FR" sz="1200" b="1" i="1" dirty="0" err="1"/>
              <a:t>Paratilapia</a:t>
            </a:r>
            <a:r>
              <a:rPr lang="fr-FR" sz="1200" b="1" i="1" dirty="0"/>
              <a:t> </a:t>
            </a:r>
            <a:r>
              <a:rPr lang="fr-FR" sz="1200" b="1" i="1" dirty="0" err="1"/>
              <a:t>polleni</a:t>
            </a:r>
            <a:r>
              <a:rPr lang="fr-FR" sz="1200" b="1" i="1" dirty="0"/>
              <a:t>, </a:t>
            </a:r>
            <a:r>
              <a:rPr lang="fr-FR" sz="1200" b="1" i="1" dirty="0" err="1"/>
              <a:t>Osphronemus</a:t>
            </a:r>
            <a:r>
              <a:rPr lang="fr-FR" sz="1200" b="1" i="1" dirty="0"/>
              <a:t> </a:t>
            </a:r>
            <a:r>
              <a:rPr lang="fr-FR" sz="1200" b="1" i="1" dirty="0" err="1"/>
              <a:t>goramy</a:t>
            </a:r>
            <a:r>
              <a:rPr lang="fr-FR" sz="1200" b="1" i="1" dirty="0"/>
              <a:t>, Liza </a:t>
            </a:r>
            <a:r>
              <a:rPr lang="fr-FR" sz="1200" b="1" i="1" dirty="0" err="1"/>
              <a:t>macrolepis</a:t>
            </a:r>
            <a:r>
              <a:rPr lang="fr-FR" sz="1200" b="1" i="1" dirty="0"/>
              <a:t> et </a:t>
            </a:r>
            <a:r>
              <a:rPr lang="fr-FR" sz="1200" b="1" i="1" dirty="0" err="1"/>
              <a:t>Paretroplus</a:t>
            </a:r>
            <a:r>
              <a:rPr lang="fr-FR" sz="1200" b="1" i="1" dirty="0"/>
              <a:t> </a:t>
            </a:r>
            <a:r>
              <a:rPr lang="fr-FR" sz="1200" b="1" i="1" dirty="0" err="1"/>
              <a:t>polyactis</a:t>
            </a:r>
            <a:r>
              <a:rPr lang="fr-FR" sz="1200" b="1" dirty="0"/>
              <a:t> )</a:t>
            </a:r>
            <a:r>
              <a:rPr lang="fr-FR" sz="1200" dirty="0"/>
              <a:t> mis en œuvre dans  quelques les régions pilotes ( Betsiboka, Haute Matsiatra, Atsinanana et Anôsy)  avec CDA Mahajanga en Mars 2025 </a:t>
            </a:r>
          </a:p>
          <a:p>
            <a:pPr marL="285750" indent="-285750">
              <a:buFont typeface="Wingdings" panose="05000000000000000000" pitchFamily="2" charset="2"/>
              <a:buChar char="Ø"/>
            </a:pPr>
            <a:r>
              <a:rPr lang="fr-FR" sz="1200" dirty="0"/>
              <a:t>Renouvellement de la Convention de partenariat signée avec </a:t>
            </a:r>
            <a:r>
              <a:rPr lang="fr-FR" sz="1200" b="1" dirty="0">
                <a:solidFill>
                  <a:schemeClr val="accent2">
                    <a:lumMod val="75000"/>
                  </a:schemeClr>
                </a:solidFill>
              </a:rPr>
              <a:t>ESAE Antsiranana et CDA </a:t>
            </a:r>
            <a:r>
              <a:rPr lang="fr-FR" sz="1200" dirty="0"/>
              <a:t>en Avril 2025.</a:t>
            </a:r>
          </a:p>
          <a:p>
            <a:pPr marL="285750" indent="-285750">
              <a:buFont typeface="Wingdings" panose="05000000000000000000" pitchFamily="2" charset="2"/>
              <a:buChar char="Ø"/>
            </a:pPr>
            <a:endParaRPr lang="fr-FR" sz="1200" dirty="0">
              <a:solidFill>
                <a:srgbClr val="FF0000"/>
              </a:solidFill>
            </a:endParaRPr>
          </a:p>
        </p:txBody>
      </p:sp>
      <p:sp>
        <p:nvSpPr>
          <p:cNvPr id="6" name="ZoneTexte 5"/>
          <p:cNvSpPr txBox="1"/>
          <p:nvPr/>
        </p:nvSpPr>
        <p:spPr>
          <a:xfrm>
            <a:off x="9998047" y="6581001"/>
            <a:ext cx="4897924" cy="276999"/>
          </a:xfrm>
          <a:prstGeom prst="rect">
            <a:avLst/>
          </a:prstGeom>
          <a:noFill/>
        </p:spPr>
        <p:txBody>
          <a:bodyPr wrap="square" rtlCol="0">
            <a:spAutoFit/>
          </a:bodyPr>
          <a:lstStyle/>
          <a:p>
            <a:pPr lvl="0"/>
            <a:r>
              <a:rPr lang="fr-FR" sz="1200" i="1" dirty="0"/>
              <a:t>Réalisations majeures du MPEB </a:t>
            </a:r>
          </a:p>
        </p:txBody>
      </p:sp>
      <p:sp>
        <p:nvSpPr>
          <p:cNvPr id="2" name="ZoneTexte 1"/>
          <p:cNvSpPr txBox="1"/>
          <p:nvPr/>
        </p:nvSpPr>
        <p:spPr>
          <a:xfrm>
            <a:off x="4561049" y="61798"/>
            <a:ext cx="4608829" cy="646331"/>
          </a:xfrm>
          <a:prstGeom prst="rect">
            <a:avLst/>
          </a:prstGeom>
          <a:noFill/>
        </p:spPr>
        <p:txBody>
          <a:bodyPr wrap="square" rtlCol="0">
            <a:spAutoFit/>
          </a:bodyPr>
          <a:lstStyle/>
          <a:p>
            <a:r>
              <a:rPr lang="fr-FR" b="1" dirty="0">
                <a:solidFill>
                  <a:schemeClr val="bg1"/>
                </a:solidFill>
                <a:latin typeface="Arial Black" panose="020B0A04020102020204" pitchFamily="34" charset="0"/>
              </a:rPr>
              <a:t>AQUACULTURE – Mi Juin 2025 </a:t>
            </a:r>
            <a:endParaRPr lang="fr-FR" dirty="0">
              <a:solidFill>
                <a:schemeClr val="bg1"/>
              </a:solidFill>
              <a:latin typeface="Arial Black" panose="020B0A04020102020204" pitchFamily="34" charset="0"/>
            </a:endParaRPr>
          </a:p>
          <a:p>
            <a:endParaRPr lang="fr-FR" dirty="0">
              <a:solidFill>
                <a:schemeClr val="bg1"/>
              </a:solidFill>
              <a:latin typeface="Arial Black" panose="020B0A04020102020204" pitchFamily="34" charset="0"/>
            </a:endParaRPr>
          </a:p>
        </p:txBody>
      </p:sp>
      <p:pic>
        <p:nvPicPr>
          <p:cNvPr id="15" name="Picture 1">
            <a:extLst>
              <a:ext uri="{FF2B5EF4-FFF2-40B4-BE49-F238E27FC236}">
                <a16:creationId xmlns:a16="http://schemas.microsoft.com/office/drawing/2014/main" xmlns="" id="{7108060D-5C1E-5714-F178-6114B8648A94}"/>
              </a:ext>
            </a:extLst>
          </p:cNvPr>
          <p:cNvPicPr/>
          <p:nvPr/>
        </p:nvPicPr>
        <p:blipFill rotWithShape="1">
          <a:blip r:embed="rId2" cstate="print">
            <a:extLst>
              <a:ext uri="{28A0092B-C50C-407E-A947-70E740481C1C}">
                <a14:useLocalDpi xmlns:a14="http://schemas.microsoft.com/office/drawing/2010/main" val="0"/>
              </a:ext>
            </a:extLst>
          </a:blip>
          <a:srcRect l="-229" t="30827" b="8206"/>
          <a:stretch/>
        </p:blipFill>
        <p:spPr bwMode="auto">
          <a:xfrm>
            <a:off x="6921494" y="3307510"/>
            <a:ext cx="3090283" cy="131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Espace réservé du contenu 4">
            <a:extLst>
              <a:ext uri="{FF2B5EF4-FFF2-40B4-BE49-F238E27FC236}">
                <a16:creationId xmlns:a16="http://schemas.microsoft.com/office/drawing/2014/main" xmlns="" id="{D7D55B31-6F76-0A86-EDE3-11EDD102706E}"/>
              </a:ext>
            </a:extLst>
          </p:cNvPr>
          <p:cNvPicPr/>
          <p:nvPr/>
        </p:nvPicPr>
        <p:blipFill rotWithShape="1">
          <a:blip r:embed="rId3"/>
          <a:srcRect t="18022" b="22900"/>
          <a:stretch/>
        </p:blipFill>
        <p:spPr>
          <a:xfrm>
            <a:off x="6907761" y="4786603"/>
            <a:ext cx="3090286" cy="1150173"/>
          </a:xfrm>
          <a:prstGeom prst="rect">
            <a:avLst/>
          </a:prstGeom>
          <a:noFill/>
          <a:ln>
            <a:noFill/>
          </a:ln>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1254" y="4217957"/>
            <a:ext cx="294215" cy="341412"/>
          </a:xfrm>
          <a:prstGeom prst="rect">
            <a:avLst/>
          </a:prstGeom>
        </p:spPr>
      </p:pic>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0945" y="5550309"/>
            <a:ext cx="294215" cy="341412"/>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t="25299" b="12687"/>
          <a:stretch/>
        </p:blipFill>
        <p:spPr>
          <a:xfrm>
            <a:off x="10030913" y="1414952"/>
            <a:ext cx="2091196" cy="1729081"/>
          </a:xfrm>
          <a:prstGeom prst="rect">
            <a:avLst/>
          </a:prstGeom>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l="22835" r="6897"/>
          <a:stretch/>
        </p:blipFill>
        <p:spPr>
          <a:xfrm>
            <a:off x="10062949" y="3293567"/>
            <a:ext cx="2028912" cy="1278801"/>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4338" y="4217957"/>
            <a:ext cx="294215" cy="341412"/>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2688" y="2733096"/>
            <a:ext cx="294215" cy="341412"/>
          </a:xfrm>
          <a:prstGeom prst="rect">
            <a:avLst/>
          </a:prstGeom>
        </p:spPr>
      </p:pic>
      <p:pic>
        <p:nvPicPr>
          <p:cNvPr id="11" name="Image 10"/>
          <p:cNvPicPr>
            <a:picLocks noChangeAspect="1"/>
          </p:cNvPicPr>
          <p:nvPr/>
        </p:nvPicPr>
        <p:blipFill rotWithShape="1">
          <a:blip r:embed="rId7">
            <a:extLst>
              <a:ext uri="{28A0092B-C50C-407E-A947-70E740481C1C}">
                <a14:useLocalDpi xmlns:a14="http://schemas.microsoft.com/office/drawing/2010/main" val="0"/>
              </a:ext>
            </a:extLst>
          </a:blip>
          <a:srcRect l="9185" t="14444" r="10666" b="22223"/>
          <a:stretch/>
        </p:blipFill>
        <p:spPr>
          <a:xfrm>
            <a:off x="10074081" y="4778429"/>
            <a:ext cx="2048028" cy="1158347"/>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7646" y="5567314"/>
            <a:ext cx="294215" cy="341412"/>
          </a:xfrm>
          <a:prstGeom prst="rect">
            <a:avLst/>
          </a:prstGeom>
        </p:spPr>
      </p:pic>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0173" y="1433462"/>
            <a:ext cx="3041015" cy="1710571"/>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4621" y="2753440"/>
            <a:ext cx="294215" cy="341412"/>
          </a:xfrm>
          <a:prstGeom prst="rect">
            <a:avLst/>
          </a:prstGeom>
        </p:spPr>
      </p:pic>
    </p:spTree>
    <p:extLst>
      <p:ext uri="{BB962C8B-B14F-4D97-AF65-F5344CB8AC3E}">
        <p14:creationId xmlns:p14="http://schemas.microsoft.com/office/powerpoint/2010/main" val="6050635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2112"/>
          <a:stretch/>
        </p:blipFill>
        <p:spPr>
          <a:xfrm>
            <a:off x="1263731" y="131281"/>
            <a:ext cx="9537221" cy="6599978"/>
          </a:xfrm>
          <a:prstGeom prst="rect">
            <a:avLst/>
          </a:prstGeom>
        </p:spPr>
      </p:pic>
    </p:spTree>
    <p:extLst>
      <p:ext uri="{BB962C8B-B14F-4D97-AF65-F5344CB8AC3E}">
        <p14:creationId xmlns:p14="http://schemas.microsoft.com/office/powerpoint/2010/main" val="3661358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56" y="-19456"/>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311" t="590" r="760" b="-1"/>
          <a:stretch/>
        </p:blipFill>
        <p:spPr>
          <a:xfrm>
            <a:off x="651509" y="261735"/>
            <a:ext cx="11138087" cy="6295618"/>
          </a:xfrm>
          <a:prstGeom prst="rect">
            <a:avLst/>
          </a:prstGeom>
        </p:spPr>
      </p:pic>
    </p:spTree>
    <p:extLst>
      <p:ext uri="{BB962C8B-B14F-4D97-AF65-F5344CB8AC3E}">
        <p14:creationId xmlns:p14="http://schemas.microsoft.com/office/powerpoint/2010/main" val="518288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50"/>
            <a:ext cx="12192000" cy="6858000"/>
          </a:xfrm>
          <a:prstGeom prst="rect">
            <a:avLst/>
          </a:prstGeom>
        </p:spPr>
      </p:pic>
      <p:sp>
        <p:nvSpPr>
          <p:cNvPr id="8" name="TextBox 15">
            <a:extLst>
              <a:ext uri="{FF2B5EF4-FFF2-40B4-BE49-F238E27FC236}">
                <a16:creationId xmlns:a16="http://schemas.microsoft.com/office/drawing/2014/main" xmlns="" id="{06CC1F5F-3C60-455B-976D-21E5E534521D}"/>
              </a:ext>
            </a:extLst>
          </p:cNvPr>
          <p:cNvSpPr txBox="1"/>
          <p:nvPr/>
        </p:nvSpPr>
        <p:spPr>
          <a:xfrm>
            <a:off x="556726" y="138884"/>
            <a:ext cx="9881235" cy="389513"/>
          </a:xfrm>
          <a:prstGeom prst="roundRect">
            <a:avLst>
              <a:gd name="adj" fmla="val 50000"/>
            </a:avLst>
          </a:prstGeom>
          <a:solidFill>
            <a:schemeClr val="accent2">
              <a:lumMod val="50000"/>
            </a:schemeClr>
          </a:solidFill>
          <a:ln w="25400">
            <a:noFill/>
          </a:ln>
        </p:spPr>
        <p:txBody>
          <a:bodyPr wrap="square" rtlCol="0" anchor="ctr">
            <a:spAutoFit/>
          </a:bodyPr>
          <a:lstStyle/>
          <a:p>
            <a:pPr algn="ctr"/>
            <a:endParaRPr lang="ko-KR" altLang="en-US" sz="1200" b="1" dirty="0">
              <a:solidFill>
                <a:schemeClr val="bg1"/>
              </a:solidFill>
              <a:cs typeface="Arial" pitchFamily="34" charset="0"/>
            </a:endParaRPr>
          </a:p>
        </p:txBody>
      </p:sp>
      <p:sp>
        <p:nvSpPr>
          <p:cNvPr id="7" name="Flowchart: Document 18">
            <a:extLst>
              <a:ext uri="{FF2B5EF4-FFF2-40B4-BE49-F238E27FC236}">
                <a16:creationId xmlns:a16="http://schemas.microsoft.com/office/drawing/2014/main" xmlns="" id="{69E65D2A-6302-4A9C-84FE-AF8EC81FB342}"/>
              </a:ext>
            </a:extLst>
          </p:cNvPr>
          <p:cNvSpPr/>
          <p:nvPr/>
        </p:nvSpPr>
        <p:spPr>
          <a:xfrm>
            <a:off x="111456" y="658142"/>
            <a:ext cx="9630333" cy="6199858"/>
          </a:xfrm>
          <a:prstGeom prst="flowChartDocumen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5" name="ZoneTexte 4"/>
          <p:cNvSpPr txBox="1"/>
          <p:nvPr/>
        </p:nvSpPr>
        <p:spPr>
          <a:xfrm>
            <a:off x="-35838" y="705339"/>
            <a:ext cx="5938315" cy="6740307"/>
          </a:xfrm>
          <a:prstGeom prst="rect">
            <a:avLst/>
          </a:prstGeom>
          <a:noFill/>
        </p:spPr>
        <p:txBody>
          <a:bodyPr wrap="square" rtlCol="0">
            <a:spAutoFit/>
          </a:bodyPr>
          <a:lstStyle/>
          <a:p>
            <a:pPr marL="285750" lvl="0" indent="-285750">
              <a:buFont typeface="Wingdings" panose="05000000000000000000" pitchFamily="2" charset="2"/>
              <a:buChar char="Ø"/>
            </a:pPr>
            <a:r>
              <a:rPr lang="fr-FR" sz="1200" b="1" dirty="0">
                <a:solidFill>
                  <a:srgbClr val="FF0000"/>
                </a:solidFill>
              </a:rPr>
              <a:t>75 Jours de missions de patrouille en mer </a:t>
            </a:r>
            <a:r>
              <a:rPr lang="fr-FR" sz="1200" dirty="0"/>
              <a:t>réalisées;</a:t>
            </a:r>
          </a:p>
          <a:p>
            <a:pPr marL="285750" lvl="0" indent="-285750">
              <a:buFont typeface="Wingdings" panose="05000000000000000000" pitchFamily="2" charset="2"/>
              <a:buChar char="Ø"/>
            </a:pPr>
            <a:r>
              <a:rPr lang="fr-FR" sz="1200" b="1" dirty="0"/>
              <a:t>1 590 Jours de missions de patrouille terrestres </a:t>
            </a:r>
            <a:r>
              <a:rPr lang="fr-FR" sz="1200" dirty="0"/>
              <a:t>réalisés;</a:t>
            </a:r>
          </a:p>
          <a:p>
            <a:pPr marL="285750" lvl="0" indent="-285750">
              <a:buFont typeface="Wingdings" panose="05000000000000000000" pitchFamily="2" charset="2"/>
              <a:buChar char="Ø"/>
            </a:pPr>
            <a:r>
              <a:rPr lang="fr-FR" sz="1200" b="1" dirty="0">
                <a:solidFill>
                  <a:schemeClr val="accent1">
                    <a:lumMod val="50000"/>
                  </a:schemeClr>
                </a:solidFill>
              </a:rPr>
              <a:t>119 Jours de missions de surveillance côtières </a:t>
            </a:r>
            <a:r>
              <a:rPr lang="fr-FR" sz="1200" dirty="0"/>
              <a:t>réalisées;</a:t>
            </a:r>
          </a:p>
          <a:p>
            <a:pPr marL="285750" lvl="0" indent="-285750">
              <a:buFont typeface="Wingdings" panose="05000000000000000000" pitchFamily="2" charset="2"/>
              <a:buChar char="Ø"/>
            </a:pPr>
            <a:r>
              <a:rPr lang="fr-FR" sz="1200" b="1" dirty="0">
                <a:solidFill>
                  <a:schemeClr val="tx2">
                    <a:lumMod val="50000"/>
                  </a:schemeClr>
                </a:solidFill>
              </a:rPr>
              <a:t>802 Jours d’embarquement des observateurs </a:t>
            </a:r>
            <a:r>
              <a:rPr lang="fr-FR" sz="1200" dirty="0"/>
              <a:t>effectuées ;</a:t>
            </a:r>
          </a:p>
          <a:p>
            <a:pPr marL="285750" lvl="0" indent="-285750">
              <a:buFont typeface="Wingdings" panose="05000000000000000000" pitchFamily="2" charset="2"/>
              <a:buChar char="Ø"/>
            </a:pPr>
            <a:r>
              <a:rPr lang="fr-FR" sz="1200" b="1" dirty="0">
                <a:solidFill>
                  <a:srgbClr val="FF0000"/>
                </a:solidFill>
              </a:rPr>
              <a:t>4 Bateaux battant pavillon étrangers </a:t>
            </a:r>
            <a:r>
              <a:rPr lang="fr-FR" sz="1200" dirty="0"/>
              <a:t>(3 Srilankais et 1 Kényan) arrêtés pratiquant la pêche INN dans la ZEE Malagasy;</a:t>
            </a:r>
          </a:p>
          <a:p>
            <a:pPr marL="171450" lvl="0" indent="-171450">
              <a:buFont typeface="Wingdings" panose="05000000000000000000" pitchFamily="2" charset="2"/>
              <a:buChar char="Ø"/>
            </a:pPr>
            <a:r>
              <a:rPr lang="fr-FR" sz="1200" dirty="0"/>
              <a:t>   </a:t>
            </a:r>
            <a:r>
              <a:rPr lang="fr-FR" sz="1200" b="1" dirty="0">
                <a:solidFill>
                  <a:srgbClr val="FF0000"/>
                </a:solidFill>
              </a:rPr>
              <a:t>208 infractions </a:t>
            </a:r>
            <a:r>
              <a:rPr lang="fr-FR" sz="1200" dirty="0"/>
              <a:t>constatées;</a:t>
            </a:r>
          </a:p>
          <a:p>
            <a:pPr marL="285750" indent="-285750">
              <a:buFont typeface="Wingdings" panose="05000000000000000000" pitchFamily="2" charset="2"/>
              <a:buChar char="Ø"/>
            </a:pPr>
            <a:r>
              <a:rPr lang="fr-FR" sz="1200" b="1" dirty="0">
                <a:solidFill>
                  <a:schemeClr val="accent1">
                    <a:lumMod val="50000"/>
                  </a:schemeClr>
                </a:solidFill>
              </a:rPr>
              <a:t>Célébration de la JNLPINN </a:t>
            </a:r>
            <a:r>
              <a:rPr lang="fr-FR" sz="1200" dirty="0"/>
              <a:t>à Analalava;</a:t>
            </a:r>
          </a:p>
          <a:p>
            <a:pPr marL="285750" lvl="0" indent="-285750">
              <a:buFont typeface="Wingdings" panose="05000000000000000000" pitchFamily="2" charset="2"/>
              <a:buChar char="Ø"/>
            </a:pPr>
            <a:r>
              <a:rPr lang="fr-FR" sz="1200" dirty="0"/>
              <a:t>Lancement du partenariat entre </a:t>
            </a:r>
            <a:r>
              <a:rPr lang="fr-FR" sz="1200" b="1" dirty="0">
                <a:solidFill>
                  <a:schemeClr val="accent2">
                    <a:lumMod val="75000"/>
                  </a:schemeClr>
                </a:solidFill>
              </a:rPr>
              <a:t>Madagascar et Global Fishing Watch ;</a:t>
            </a:r>
          </a:p>
          <a:p>
            <a:pPr marL="285750" indent="-285750">
              <a:buFont typeface="Wingdings" panose="05000000000000000000" pitchFamily="2" charset="2"/>
              <a:buChar char="Ø"/>
            </a:pPr>
            <a:r>
              <a:rPr lang="fr-FR" sz="1200" dirty="0"/>
              <a:t>Réunion du 4</a:t>
            </a:r>
            <a:r>
              <a:rPr lang="fr-FR" sz="1200" baseline="30000" dirty="0"/>
              <a:t>e</a:t>
            </a:r>
            <a:r>
              <a:rPr lang="fr-FR" sz="1200" dirty="0"/>
              <a:t> groupe de pilotage de contrôle aux ports </a:t>
            </a:r>
          </a:p>
          <a:p>
            <a:r>
              <a:rPr lang="fr-FR" sz="1200" dirty="0"/>
              <a:t>basés sur les renseignements, </a:t>
            </a:r>
            <a:r>
              <a:rPr lang="fr-FR" sz="1200" b="1" dirty="0">
                <a:solidFill>
                  <a:srgbClr val="7030A0"/>
                </a:solidFill>
              </a:rPr>
              <a:t>programme appui pour la mise en œuvre de l’AMREP en Afrique;</a:t>
            </a:r>
          </a:p>
          <a:p>
            <a:pPr marL="171450" indent="-171450">
              <a:buFont typeface="Wingdings" panose="05000000000000000000" pitchFamily="2" charset="2"/>
              <a:buChar char="Ø"/>
            </a:pPr>
            <a:r>
              <a:rPr lang="fr-FR" sz="1200" b="1" dirty="0"/>
              <a:t>27 480 kg de produits saisis </a:t>
            </a:r>
            <a:r>
              <a:rPr lang="fr-FR" sz="1200" dirty="0"/>
              <a:t>(Requin entier et séché, Poissons d’eau douce, poisson de mer, crabe vivant, gambas, crevettes, chevaquines, aileron, poulpe, concombre de mer, trépang, etc.);</a:t>
            </a:r>
          </a:p>
          <a:p>
            <a:pPr marL="171450" indent="-171450">
              <a:buFont typeface="Wingdings" panose="05000000000000000000" pitchFamily="2" charset="2"/>
              <a:buChar char="Ø"/>
            </a:pPr>
            <a:r>
              <a:rPr lang="fr-FR" sz="1200" b="1" dirty="0">
                <a:solidFill>
                  <a:schemeClr val="accent6">
                    <a:lumMod val="75000"/>
                  </a:schemeClr>
                </a:solidFill>
              </a:rPr>
              <a:t>17 filets non règlementaires </a:t>
            </a:r>
            <a:r>
              <a:rPr lang="fr-FR" sz="1200" dirty="0"/>
              <a:t>saisis et incinérés; 3 km de filets maillants et de palangres garnis saisis (Ruth Baba 6), 6,3 km de filets maillant (bateau artisanal) et 10 sennes de plage saisis (à Mananjary);</a:t>
            </a:r>
          </a:p>
          <a:p>
            <a:pPr marL="171450" indent="-171450">
              <a:buFont typeface="Wingdings" panose="05000000000000000000" pitchFamily="2" charset="2"/>
              <a:buChar char="Ø"/>
            </a:pPr>
            <a:r>
              <a:rPr lang="fr-FR" sz="1200" b="1" dirty="0">
                <a:solidFill>
                  <a:schemeClr val="accent2">
                    <a:lumMod val="75000"/>
                  </a:schemeClr>
                </a:solidFill>
              </a:rPr>
              <a:t>60 navires nationaux </a:t>
            </a:r>
            <a:r>
              <a:rPr lang="fr-FR" sz="1200" dirty="0"/>
              <a:t>(chalutiers crevettiers, bateaux d’appui, palangriers industriels et artisanaux, bateau de collecte national) et 24 navires étrangers (senneurs, palangriers et navires d’appuis) inspectés;</a:t>
            </a:r>
          </a:p>
          <a:p>
            <a:pPr marL="171450" indent="-171450">
              <a:buFont typeface="Wingdings" panose="05000000000000000000" pitchFamily="2" charset="2"/>
              <a:buChar char="Ø"/>
            </a:pPr>
            <a:r>
              <a:rPr lang="fr-FR" sz="1200" b="1" dirty="0">
                <a:solidFill>
                  <a:schemeClr val="accent4">
                    <a:lumMod val="60000"/>
                    <a:lumOff val="40000"/>
                  </a:schemeClr>
                </a:solidFill>
              </a:rPr>
              <a:t>09 établissements</a:t>
            </a:r>
            <a:r>
              <a:rPr lang="fr-FR" sz="1200" dirty="0"/>
              <a:t> de transformations contrôlés (à Toliara et à Sainte Marie );</a:t>
            </a:r>
          </a:p>
          <a:p>
            <a:pPr marL="171450" indent="-171450">
              <a:buFont typeface="Wingdings" panose="05000000000000000000" pitchFamily="2" charset="2"/>
              <a:buChar char="Ø"/>
            </a:pPr>
            <a:r>
              <a:rPr lang="fr-FR" sz="1200" b="1" dirty="0">
                <a:solidFill>
                  <a:schemeClr val="accent2">
                    <a:lumMod val="75000"/>
                  </a:schemeClr>
                </a:solidFill>
              </a:rPr>
              <a:t>Formation des Inspecteurs des pêches </a:t>
            </a:r>
            <a:r>
              <a:rPr lang="fr-FR" sz="1200" dirty="0"/>
              <a:t>sur l’exploitation des outils électroniques dans le système SCS avec l’appui de l’OCCP/UK;</a:t>
            </a:r>
          </a:p>
          <a:p>
            <a:pPr marL="171450" indent="-171450">
              <a:buFont typeface="Wingdings" panose="05000000000000000000" pitchFamily="2" charset="2"/>
              <a:buChar char="Ø"/>
            </a:pPr>
            <a:r>
              <a:rPr lang="fr-FR" sz="1200" dirty="0"/>
              <a:t>Participation à la </a:t>
            </a:r>
            <a:r>
              <a:rPr lang="fr-FR" sz="1200" b="1" dirty="0">
                <a:solidFill>
                  <a:schemeClr val="bg1"/>
                </a:solidFill>
              </a:rPr>
              <a:t>2</a:t>
            </a:r>
            <a:r>
              <a:rPr lang="fr-FR" sz="1200" b="1" baseline="30000" dirty="0">
                <a:solidFill>
                  <a:schemeClr val="bg1"/>
                </a:solidFill>
              </a:rPr>
              <a:t>ème</a:t>
            </a:r>
            <a:r>
              <a:rPr lang="fr-FR" sz="1200" b="1" dirty="0">
                <a:solidFill>
                  <a:schemeClr val="bg1"/>
                </a:solidFill>
              </a:rPr>
              <a:t> session du CA </a:t>
            </a:r>
            <a:r>
              <a:rPr lang="fr-FR" sz="1200" dirty="0"/>
              <a:t>du MCSCC/SADC à Johannesburg</a:t>
            </a:r>
          </a:p>
          <a:p>
            <a:pPr marL="171450" indent="-171450">
              <a:buFont typeface="Wingdings" panose="05000000000000000000" pitchFamily="2" charset="2"/>
              <a:buChar char="Ø"/>
            </a:pPr>
            <a:r>
              <a:rPr lang="fr-FR" sz="1200" dirty="0"/>
              <a:t>Participation à la réunion des parties à  </a:t>
            </a:r>
            <a:r>
              <a:rPr lang="fr-FR" sz="1200" b="1" dirty="0">
                <a:solidFill>
                  <a:schemeClr val="accent4">
                    <a:lumMod val="20000"/>
                    <a:lumOff val="80000"/>
                  </a:schemeClr>
                </a:solidFill>
              </a:rPr>
              <a:t>l’ARMEP (MOP 5)</a:t>
            </a:r>
            <a:r>
              <a:rPr lang="fr-FR" sz="1200" b="1" dirty="0">
                <a:solidFill>
                  <a:schemeClr val="accent2">
                    <a:lumMod val="40000"/>
                    <a:lumOff val="60000"/>
                  </a:schemeClr>
                </a:solidFill>
              </a:rPr>
              <a:t> </a:t>
            </a:r>
            <a:r>
              <a:rPr lang="fr-FR" sz="1200" dirty="0"/>
              <a:t>en Avril 2025 à Manta/Equateur</a:t>
            </a:r>
          </a:p>
          <a:p>
            <a:pPr marL="171450" indent="-171450">
              <a:buFont typeface="Wingdings" panose="05000000000000000000" pitchFamily="2" charset="2"/>
              <a:buChar char="Ø"/>
            </a:pPr>
            <a:r>
              <a:rPr lang="fr-FR" sz="1200" dirty="0"/>
              <a:t>Présentation et lancement officiel du document relatif au </a:t>
            </a:r>
            <a:r>
              <a:rPr lang="fr-FR" sz="1200" b="1" dirty="0">
                <a:solidFill>
                  <a:srgbClr val="002060"/>
                </a:solidFill>
              </a:rPr>
              <a:t>PAN-INN,</a:t>
            </a:r>
            <a:r>
              <a:rPr lang="fr-FR" sz="1200" dirty="0"/>
              <a:t> Avril 2025</a:t>
            </a:r>
          </a:p>
          <a:p>
            <a:pPr marL="171450" indent="-171450">
              <a:buFont typeface="Wingdings" panose="05000000000000000000" pitchFamily="2" charset="2"/>
              <a:buChar char="Ø"/>
            </a:pPr>
            <a:r>
              <a:rPr lang="fr-FR" sz="1200" b="1" dirty="0"/>
              <a:t>98 CCS et 41 KMD formés</a:t>
            </a:r>
            <a:r>
              <a:rPr lang="fr-FR" sz="1200" dirty="0"/>
              <a:t>, formation des agents du CSP sur la surveillance aérienne </a:t>
            </a:r>
            <a:r>
              <a:rPr lang="fr-FR" sz="1200" b="1" i="1" dirty="0">
                <a:solidFill>
                  <a:schemeClr val="accent5">
                    <a:lumMod val="50000"/>
                  </a:schemeClr>
                </a:solidFill>
              </a:rPr>
              <a:t>(utilisation de drones pour la lutte contre la pêche INN), </a:t>
            </a:r>
            <a:r>
              <a:rPr lang="fr-FR" sz="1200" dirty="0"/>
              <a:t>20 au 23 Mai 2025, avec WWF.</a:t>
            </a:r>
          </a:p>
          <a:p>
            <a:pPr marL="171450" indent="-171450">
              <a:buFont typeface="Arial" panose="020B0604020202020204" pitchFamily="34" charset="0"/>
              <a:buChar char="•"/>
            </a:pPr>
            <a:endParaRPr lang="fr-FR" sz="1200" b="1" dirty="0">
              <a:solidFill>
                <a:srgbClr val="7030A0"/>
              </a:solidFill>
            </a:endParaRPr>
          </a:p>
          <a:p>
            <a:pPr marL="171450" indent="-171450">
              <a:buFont typeface="Arial" panose="020B0604020202020204" pitchFamily="34" charset="0"/>
              <a:buChar char="•"/>
            </a:pPr>
            <a:r>
              <a:rPr lang="fr-FR" sz="1200" b="1" dirty="0">
                <a:solidFill>
                  <a:srgbClr val="7030A0"/>
                </a:solidFill>
              </a:rPr>
              <a:t> </a:t>
            </a:r>
          </a:p>
          <a:p>
            <a:pPr marL="171450" indent="-171450">
              <a:buFont typeface="Arial" panose="020B0604020202020204" pitchFamily="34" charset="0"/>
              <a:buChar char="•"/>
            </a:pPr>
            <a:endParaRPr lang="fr-FR" sz="1200" b="1" dirty="0">
              <a:solidFill>
                <a:srgbClr val="7030A0"/>
              </a:solidFill>
            </a:endParaRPr>
          </a:p>
          <a:p>
            <a:pPr marL="171450" indent="-171450">
              <a:buFont typeface="Arial" panose="020B0604020202020204" pitchFamily="34" charset="0"/>
              <a:buChar char="•"/>
            </a:pPr>
            <a:endParaRPr lang="fr-FR" sz="1200" b="1" dirty="0">
              <a:solidFill>
                <a:srgbClr val="7030A0"/>
              </a:solidFill>
            </a:endParaRPr>
          </a:p>
          <a:p>
            <a:r>
              <a:rPr lang="fr-FR" sz="1200" b="1" dirty="0">
                <a:solidFill>
                  <a:srgbClr val="7030A0"/>
                </a:solidFill>
              </a:rPr>
              <a:t> </a:t>
            </a:r>
          </a:p>
          <a:p>
            <a:endParaRPr lang="fr-FR" sz="1200" b="1" dirty="0">
              <a:solidFill>
                <a:srgbClr val="7030A0"/>
              </a:solidFill>
            </a:endParaRPr>
          </a:p>
        </p:txBody>
      </p:sp>
      <p:sp>
        <p:nvSpPr>
          <p:cNvPr id="6" name="ZoneTexte 5"/>
          <p:cNvSpPr txBox="1"/>
          <p:nvPr/>
        </p:nvSpPr>
        <p:spPr>
          <a:xfrm>
            <a:off x="9998047" y="6581001"/>
            <a:ext cx="4897924" cy="276999"/>
          </a:xfrm>
          <a:prstGeom prst="rect">
            <a:avLst/>
          </a:prstGeom>
          <a:noFill/>
        </p:spPr>
        <p:txBody>
          <a:bodyPr wrap="square" rtlCol="0">
            <a:spAutoFit/>
          </a:bodyPr>
          <a:lstStyle/>
          <a:p>
            <a:pPr lvl="0"/>
            <a:r>
              <a:rPr lang="fr-FR" sz="1200" i="1" dirty="0">
                <a:solidFill>
                  <a:schemeClr val="bg1"/>
                </a:solidFill>
              </a:rPr>
              <a:t>Réalisations majeures du MPEB </a:t>
            </a:r>
          </a:p>
        </p:txBody>
      </p:sp>
      <p:sp>
        <p:nvSpPr>
          <p:cNvPr id="2" name="ZoneTexte 1"/>
          <p:cNvSpPr txBox="1"/>
          <p:nvPr/>
        </p:nvSpPr>
        <p:spPr>
          <a:xfrm>
            <a:off x="1570532" y="142831"/>
            <a:ext cx="8676609" cy="369332"/>
          </a:xfrm>
          <a:prstGeom prst="rect">
            <a:avLst/>
          </a:prstGeom>
          <a:noFill/>
        </p:spPr>
        <p:txBody>
          <a:bodyPr wrap="square" rtlCol="0">
            <a:spAutoFit/>
          </a:bodyPr>
          <a:lstStyle/>
          <a:p>
            <a:r>
              <a:rPr lang="fr-FR" b="1" dirty="0">
                <a:solidFill>
                  <a:schemeClr val="bg1"/>
                </a:solidFill>
                <a:latin typeface="Arial Black" panose="020B0A04020102020204" pitchFamily="34" charset="0"/>
              </a:rPr>
              <a:t>SURVEILLANCE ET CONTROLE DES PECHES – Mi Juin 2025</a:t>
            </a:r>
            <a:endParaRPr lang="fr-FR" dirty="0">
              <a:solidFill>
                <a:schemeClr val="bg1"/>
              </a:solidFill>
              <a:latin typeface="Arial Black" panose="020B0A04020102020204" pitchFamily="34" charset="0"/>
            </a:endParaRPr>
          </a:p>
        </p:txBody>
      </p:sp>
      <p:pic>
        <p:nvPicPr>
          <p:cNvPr id="10" name="Image 9" descr="Peut être une image de 1 personne et texte"/>
          <p:cNvPicPr/>
          <p:nvPr/>
        </p:nvPicPr>
        <p:blipFill rotWithShape="1">
          <a:blip r:embed="rId3" cstate="print">
            <a:extLst>
              <a:ext uri="{28A0092B-C50C-407E-A947-70E740481C1C}">
                <a14:useLocalDpi xmlns:a14="http://schemas.microsoft.com/office/drawing/2010/main" val="0"/>
              </a:ext>
            </a:extLst>
          </a:blip>
          <a:srcRect t="18080"/>
          <a:stretch/>
        </p:blipFill>
        <p:spPr bwMode="auto">
          <a:xfrm>
            <a:off x="5921829" y="2791900"/>
            <a:ext cx="3839311" cy="1769359"/>
          </a:xfrm>
          <a:prstGeom prst="rect">
            <a:avLst/>
          </a:prstGeom>
          <a:noFill/>
          <a:ln>
            <a:noFill/>
          </a:ln>
        </p:spPr>
      </p:pic>
      <p:pic>
        <p:nvPicPr>
          <p:cNvPr id="14" name="Image 13"/>
          <p:cNvPicPr/>
          <p:nvPr/>
        </p:nvPicPr>
        <p:blipFill rotWithShape="1">
          <a:blip r:embed="rId4"/>
          <a:srcRect b="18392"/>
          <a:stretch/>
        </p:blipFill>
        <p:spPr>
          <a:xfrm>
            <a:off x="5941180" y="4685074"/>
            <a:ext cx="3845761" cy="1631749"/>
          </a:xfrm>
          <a:prstGeom prst="rect">
            <a:avLst/>
          </a:prstGeom>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7574" y="5949659"/>
            <a:ext cx="294215" cy="341412"/>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3517" y="4203371"/>
            <a:ext cx="294215" cy="341412"/>
          </a:xfrm>
          <a:prstGeom prst="rect">
            <a:avLst/>
          </a:prstGeom>
        </p:spPr>
      </p:pic>
      <p:pic>
        <p:nvPicPr>
          <p:cNvPr id="9" name="Image 8"/>
          <p:cNvPicPr>
            <a:picLocks noChangeAspect="1"/>
          </p:cNvPicPr>
          <p:nvPr/>
        </p:nvPicPr>
        <p:blipFill rotWithShape="1">
          <a:blip r:embed="rId6" cstate="print">
            <a:extLst>
              <a:ext uri="{28A0092B-C50C-407E-A947-70E740481C1C}">
                <a14:useLocalDpi xmlns:a14="http://schemas.microsoft.com/office/drawing/2010/main" val="0"/>
              </a:ext>
            </a:extLst>
          </a:blip>
          <a:srcRect t="6362"/>
          <a:stretch/>
        </p:blipFill>
        <p:spPr>
          <a:xfrm>
            <a:off x="9805945" y="2782619"/>
            <a:ext cx="2310108" cy="1762164"/>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0966" y="1023524"/>
            <a:ext cx="2117957" cy="1647517"/>
          </a:xfrm>
          <a:prstGeom prst="rect">
            <a:avLst/>
          </a:prstGeom>
        </p:spPr>
      </p:pic>
      <p:pic>
        <p:nvPicPr>
          <p:cNvPr id="13" name="Image 12"/>
          <p:cNvPicPr>
            <a:picLocks noChangeAspect="1"/>
          </p:cNvPicPr>
          <p:nvPr/>
        </p:nvPicPr>
        <p:blipFill rotWithShape="1">
          <a:blip r:embed="rId8" cstate="print">
            <a:extLst>
              <a:ext uri="{28A0092B-C50C-407E-A947-70E740481C1C}">
                <a14:useLocalDpi xmlns:a14="http://schemas.microsoft.com/office/drawing/2010/main" val="0"/>
              </a:ext>
            </a:extLst>
          </a:blip>
          <a:srcRect l="7301" t="17260" b="16612"/>
          <a:stretch/>
        </p:blipFill>
        <p:spPr>
          <a:xfrm>
            <a:off x="9840449" y="4684908"/>
            <a:ext cx="2275603" cy="1586745"/>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778" y="2283469"/>
            <a:ext cx="294215" cy="341412"/>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96464" y="4175540"/>
            <a:ext cx="294215" cy="341412"/>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87529" y="5937526"/>
            <a:ext cx="294215" cy="341412"/>
          </a:xfrm>
          <a:prstGeom prst="rect">
            <a:avLst/>
          </a:prstGeom>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41789" y="1021613"/>
            <a:ext cx="2359721" cy="1646472"/>
          </a:xfrm>
          <a:prstGeom prst="rect">
            <a:avLst/>
          </a:prstGeom>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88652" y="2285059"/>
            <a:ext cx="294215" cy="341412"/>
          </a:xfrm>
          <a:prstGeom prst="rect">
            <a:avLst/>
          </a:prstGeom>
        </p:spPr>
      </p:pic>
      <p:pic>
        <p:nvPicPr>
          <p:cNvPr id="23" name="Image 22"/>
          <p:cNvPicPr>
            <a:picLocks noChangeAspect="1"/>
          </p:cNvPicPr>
          <p:nvPr/>
        </p:nvPicPr>
        <p:blipFill rotWithShape="1">
          <a:blip r:embed="rId10" cstate="print">
            <a:extLst>
              <a:ext uri="{28A0092B-C50C-407E-A947-70E740481C1C}">
                <a14:useLocalDpi xmlns:a14="http://schemas.microsoft.com/office/drawing/2010/main" val="0"/>
              </a:ext>
            </a:extLst>
          </a:blip>
          <a:srcRect l="8163" r="27458"/>
          <a:stretch/>
        </p:blipFill>
        <p:spPr>
          <a:xfrm>
            <a:off x="5941180" y="1021907"/>
            <a:ext cx="1595951" cy="1665865"/>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279" y="2317629"/>
            <a:ext cx="294215" cy="341412"/>
          </a:xfrm>
          <a:prstGeom prst="rect">
            <a:avLst/>
          </a:prstGeom>
        </p:spPr>
      </p:pic>
    </p:spTree>
    <p:extLst>
      <p:ext uri="{BB962C8B-B14F-4D97-AF65-F5344CB8AC3E}">
        <p14:creationId xmlns:p14="http://schemas.microsoft.com/office/powerpoint/2010/main" val="1517432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4297</TotalTime>
  <Words>1183</Words>
  <Application>Microsoft Office PowerPoint</Application>
  <PresentationFormat>Grand écran</PresentationFormat>
  <Paragraphs>166</Paragraphs>
  <Slides>16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16</vt:i4>
      </vt:variant>
    </vt:vector>
  </HeadingPairs>
  <TitlesOfParts>
    <vt:vector size="24" baseType="lpstr">
      <vt:lpstr>맑은 고딕</vt:lpstr>
      <vt:lpstr>Alphakind</vt:lpstr>
      <vt:lpstr>Arial</vt:lpstr>
      <vt:lpstr>Arial Black</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user</cp:lastModifiedBy>
  <cp:revision>437</cp:revision>
  <dcterms:created xsi:type="dcterms:W3CDTF">2025-01-09T12:23:07Z</dcterms:created>
  <dcterms:modified xsi:type="dcterms:W3CDTF">2025-06-14T11:28:36Z</dcterms:modified>
</cp:coreProperties>
</file>