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3" r:id="rId3"/>
    <p:sldId id="277" r:id="rId4"/>
    <p:sldId id="278" r:id="rId5"/>
    <p:sldId id="279" r:id="rId6"/>
    <p:sldId id="257" r:id="rId7"/>
    <p:sldId id="283" r:id="rId8"/>
    <p:sldId id="280" r:id="rId9"/>
    <p:sldId id="258" r:id="rId10"/>
    <p:sldId id="281" r:id="rId11"/>
    <p:sldId id="259" r:id="rId12"/>
    <p:sldId id="260" r:id="rId13"/>
    <p:sldId id="261" r:id="rId14"/>
    <p:sldId id="262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8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70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57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943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7">
            <a:extLst>
              <a:ext uri="{FF2B5EF4-FFF2-40B4-BE49-F238E27FC236}">
                <a16:creationId xmlns:a16="http://schemas.microsoft.com/office/drawing/2014/main" xmlns="" id="{37525922-EB17-4CEB-8FE2-E234D478EA8C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6">
            <a:extLst>
              <a:ext uri="{FF2B5EF4-FFF2-40B4-BE49-F238E27FC236}">
                <a16:creationId xmlns:a16="http://schemas.microsoft.com/office/drawing/2014/main" xmlns="" id="{0A0D5A86-3F87-4A81-BB86-8F3A92B48B5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462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13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37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59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53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84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85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05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77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74EFD-CBD5-4B70-9B9D-76480C5CC78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AC60A-6786-431C-A840-50150ABBC0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5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26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26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g"/><Relationship Id="rId7" Type="http://schemas.openxmlformats.org/officeDocument/2006/relationships/image" Target="../media/image73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2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6.jpg"/><Relationship Id="rId5" Type="http://schemas.openxmlformats.org/officeDocument/2006/relationships/image" Target="../media/image41.png"/><Relationship Id="rId10" Type="http://schemas.openxmlformats.org/officeDocument/2006/relationships/image" Target="../media/image45.jpg"/><Relationship Id="rId4" Type="http://schemas.openxmlformats.org/officeDocument/2006/relationships/image" Target="../media/image40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b="7735"/>
          <a:stretch/>
        </p:blipFill>
        <p:spPr>
          <a:xfrm>
            <a:off x="0" y="14514"/>
            <a:ext cx="12222480" cy="76711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/>
          <p:cNvSpPr txBox="1"/>
          <p:nvPr/>
        </p:nvSpPr>
        <p:spPr>
          <a:xfrm>
            <a:off x="550738" y="1657945"/>
            <a:ext cx="816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BILAN DU MPEB EN 2024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ET LES ACTIONS CONCRÈTES POUR 2025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7" y="2468965"/>
            <a:ext cx="1500704" cy="17414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9998" y="192704"/>
            <a:ext cx="3006269" cy="1373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reeform 24"/>
          <p:cNvSpPr/>
          <p:nvPr/>
        </p:nvSpPr>
        <p:spPr>
          <a:xfrm>
            <a:off x="3307076" y="238759"/>
            <a:ext cx="2472114" cy="1373131"/>
          </a:xfrm>
          <a:custGeom>
            <a:avLst/>
            <a:gdLst/>
            <a:ahLst/>
            <a:cxnLst/>
            <a:rect l="l" t="t" r="r" b="b"/>
            <a:pathLst>
              <a:path w="2499866" h="1394717">
                <a:moveTo>
                  <a:pt x="0" y="0"/>
                </a:moveTo>
                <a:lnTo>
                  <a:pt x="2499866" y="0"/>
                </a:lnTo>
                <a:lnTo>
                  <a:pt x="2499866" y="1394716"/>
                </a:lnTo>
                <a:lnTo>
                  <a:pt x="0" y="1394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ZoneTexte 2"/>
          <p:cNvSpPr txBox="1"/>
          <p:nvPr/>
        </p:nvSpPr>
        <p:spPr>
          <a:xfrm>
            <a:off x="3856772" y="2380997"/>
            <a:ext cx="150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Janvier 2025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930451" y="6339184"/>
            <a:ext cx="24309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Ensemble, on ira loin ! » 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1" r="1613"/>
          <a:stretch/>
        </p:blipFill>
        <p:spPr>
          <a:xfrm>
            <a:off x="8671314" y="0"/>
            <a:ext cx="3262570" cy="54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25" y="54318"/>
            <a:ext cx="4386773" cy="66508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54" y="2303014"/>
            <a:ext cx="2697657" cy="19512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t="12466" r="2222" b="3956"/>
          <a:stretch/>
        </p:blipFill>
        <p:spPr>
          <a:xfrm>
            <a:off x="6736054" y="285051"/>
            <a:ext cx="2697657" cy="1912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53" y="4359796"/>
            <a:ext cx="2697657" cy="20232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60" y="285052"/>
            <a:ext cx="2549866" cy="1912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31" y="2303013"/>
            <a:ext cx="2504696" cy="19512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60" y="4254231"/>
            <a:ext cx="2549866" cy="212880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i="1" dirty="0">
                <a:solidFill>
                  <a:schemeClr val="bg1"/>
                </a:solidFill>
              </a:rPr>
              <a:t>Réalisations majeures du MPEB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515" y="1784315"/>
            <a:ext cx="294215" cy="3414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514" y="3860039"/>
            <a:ext cx="294215" cy="3414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134" y="5989055"/>
            <a:ext cx="294215" cy="3414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44" y="1828053"/>
            <a:ext cx="294215" cy="34141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407" y="3860039"/>
            <a:ext cx="294215" cy="3414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44" y="5989055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6389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600270" y="1421710"/>
            <a:ext cx="5169159" cy="2798840"/>
          </a:xfrm>
          <a:prstGeom prst="flowChartDocument">
            <a:avLst/>
          </a:prstGeom>
          <a:solidFill>
            <a:srgbClr val="EC61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06CC1F5F-3C60-455B-976D-21E5E534521D}"/>
              </a:ext>
            </a:extLst>
          </p:cNvPr>
          <p:cNvSpPr txBox="1"/>
          <p:nvPr/>
        </p:nvSpPr>
        <p:spPr>
          <a:xfrm>
            <a:off x="1548885" y="786492"/>
            <a:ext cx="4068144" cy="38951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447870" y="1269310"/>
            <a:ext cx="5169159" cy="2798840"/>
          </a:xfrm>
          <a:prstGeom prst="flowChartDocument">
            <a:avLst/>
          </a:prstGeom>
          <a:solidFill>
            <a:srgbClr val="EC61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5" name="ZoneTexte 4"/>
          <p:cNvSpPr txBox="1"/>
          <p:nvPr/>
        </p:nvSpPr>
        <p:spPr>
          <a:xfrm>
            <a:off x="594480" y="1362612"/>
            <a:ext cx="4875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1687 Inspections </a:t>
            </a:r>
            <a:r>
              <a:rPr lang="fr-FR" sz="1600" dirty="0"/>
              <a:t>des sites effectuées pour des contrôles de la qualité sanitaire;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tx2">
                    <a:lumMod val="50000"/>
                  </a:schemeClr>
                </a:solidFill>
              </a:rPr>
              <a:t>2768 Certificats sanitaires </a:t>
            </a:r>
            <a:r>
              <a:rPr lang="fr-FR" sz="1600" dirty="0"/>
              <a:t>à l’export délivrés;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/>
              <a:t>26 541 T de produits halieutiques </a:t>
            </a:r>
            <a:r>
              <a:rPr lang="fr-FR" sz="1600" dirty="0"/>
              <a:t>exportés 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</a:rPr>
              <a:t> 731 Milliard d’Ariary </a:t>
            </a:r>
            <a:r>
              <a:rPr lang="fr-FR" sz="1600" dirty="0"/>
              <a:t>de valeur totale des exportations des produits halieutiques enregistrés.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i="1" dirty="0"/>
              <a:t>Réalisations majeures du MPEB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076581" y="761963"/>
            <a:ext cx="42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SECURITE SANITAIRE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8968" y="3903515"/>
            <a:ext cx="1784363" cy="313593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31" y="3212727"/>
            <a:ext cx="294215" cy="3414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6" y="4429646"/>
            <a:ext cx="5212717" cy="23457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33" y="6377261"/>
            <a:ext cx="294215" cy="34141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r="6164"/>
          <a:stretch/>
        </p:blipFill>
        <p:spPr>
          <a:xfrm>
            <a:off x="9166989" y="1295385"/>
            <a:ext cx="2838736" cy="501886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540" y="5935508"/>
            <a:ext cx="294215" cy="3414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730" y="5935508"/>
            <a:ext cx="294215" cy="3414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5" b="21592"/>
          <a:stretch/>
        </p:blipFill>
        <p:spPr>
          <a:xfrm>
            <a:off x="5873183" y="1296536"/>
            <a:ext cx="3107531" cy="319601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87" y="4136797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629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511088" y="1302943"/>
            <a:ext cx="5230374" cy="4038358"/>
          </a:xfrm>
          <a:prstGeom prst="flowChartDocumen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447870" y="1269309"/>
            <a:ext cx="5169159" cy="3871857"/>
          </a:xfrm>
          <a:prstGeom prst="flowChartDocumen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06CC1F5F-3C60-455B-976D-21E5E534521D}"/>
              </a:ext>
            </a:extLst>
          </p:cNvPr>
          <p:cNvSpPr txBox="1"/>
          <p:nvPr/>
        </p:nvSpPr>
        <p:spPr>
          <a:xfrm>
            <a:off x="624114" y="786492"/>
            <a:ext cx="4992915" cy="389513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5252" y="1348586"/>
            <a:ext cx="56546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1675 Jeunes et femmes formés </a:t>
            </a:r>
            <a:r>
              <a:rPr lang="fr-FR" sz="1600" dirty="0">
                <a:solidFill>
                  <a:schemeClr val="bg1"/>
                </a:solidFill>
              </a:rPr>
              <a:t>dans la promotion de l’Economie Bleue;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1 Atlas maritime élaboré et diagnostic spatial </a:t>
            </a:r>
            <a:r>
              <a:rPr lang="fr-FR" sz="1600" dirty="0">
                <a:solidFill>
                  <a:schemeClr val="bg1"/>
                </a:solidFill>
              </a:rPr>
              <a:t>établi;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7030A0"/>
                </a:solidFill>
              </a:rPr>
              <a:t>111 acteurs formés en techniques commerciales et appuyés </a:t>
            </a:r>
            <a:r>
              <a:rPr lang="fr-FR" sz="1600" dirty="0">
                <a:solidFill>
                  <a:schemeClr val="bg1"/>
                </a:solidFill>
              </a:rPr>
              <a:t>dans la commercialisation 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</a:rPr>
              <a:t>Organisation et Participation à la Célébration des différentes journées internationales</a:t>
            </a:r>
            <a:r>
              <a:rPr lang="fr-FR" sz="1600" dirty="0"/>
              <a:t>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(JNEB-2</a:t>
            </a:r>
            <a:r>
              <a:rPr lang="fr-FR" sz="1600" b="1" baseline="30000" dirty="0">
                <a:solidFill>
                  <a:schemeClr val="accent5">
                    <a:lumMod val="50000"/>
                  </a:schemeClr>
                </a:solidFill>
              </a:rPr>
              <a:t>ème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 édition, JMO- 3</a:t>
            </a:r>
            <a:r>
              <a:rPr lang="fr-FR" sz="1600" b="1" baseline="30000" dirty="0">
                <a:solidFill>
                  <a:schemeClr val="accent5">
                    <a:lumMod val="50000"/>
                  </a:schemeClr>
                </a:solidFill>
              </a:rPr>
              <a:t>ème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 édition, FPH- « 4</a:t>
            </a:r>
            <a:r>
              <a:rPr lang="fr-FR" sz="1600" b="1" baseline="30000" dirty="0">
                <a:solidFill>
                  <a:schemeClr val="accent5">
                    <a:lumMod val="50000"/>
                  </a:schemeClr>
                </a:solidFill>
              </a:rPr>
              <a:t>ème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 édition, FOJAEB- 1</a:t>
            </a:r>
            <a:r>
              <a:rPr lang="fr-FR" sz="1600" b="1" baseline="30000" dirty="0">
                <a:solidFill>
                  <a:schemeClr val="accent5">
                    <a:lumMod val="50000"/>
                  </a:schemeClr>
                </a:solidFill>
              </a:rPr>
              <a:t>ère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 édition);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</a:rPr>
              <a:t>Mise en place des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mécanismes de financement et d’investissement de l’économie bleue;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Promotion des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emplois et de l’entreprenariat bleus et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Participation aux différentes rencontres nationales, régionales et internationales </a:t>
            </a:r>
            <a:r>
              <a:rPr lang="fr-FR" sz="1600" dirty="0"/>
              <a:t>du MPEB dans le cadre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de la Diplomatie Bleue.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i="1" dirty="0">
                <a:solidFill>
                  <a:schemeClr val="bg1"/>
                </a:solidFill>
              </a:rPr>
              <a:t>Réalisations majeures du MPEB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55260" y="815955"/>
            <a:ext cx="490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PROMOTION DE L'ECONOMIE BLEUE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 r="36363" b="29680"/>
          <a:stretch/>
        </p:blipFill>
        <p:spPr>
          <a:xfrm>
            <a:off x="6123992" y="1421709"/>
            <a:ext cx="3150637" cy="23275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2" b="15019"/>
          <a:stretch/>
        </p:blipFill>
        <p:spPr>
          <a:xfrm>
            <a:off x="473176" y="5313747"/>
            <a:ext cx="4612008" cy="1422955"/>
          </a:xfrm>
          <a:prstGeom prst="rect">
            <a:avLst/>
          </a:prstGeom>
        </p:spPr>
      </p:pic>
      <p:pic>
        <p:nvPicPr>
          <p:cNvPr id="3075" name="Picture 3" descr="WhatsApp Image 2024-09-30 à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0"/>
          <a:stretch/>
        </p:blipFill>
        <p:spPr bwMode="auto">
          <a:xfrm>
            <a:off x="6123992" y="3830935"/>
            <a:ext cx="2824065" cy="138487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C:\Users\mpebs\OneDrive\Bureau\PRESENTATION JNEB 2024\PHOTOS JNEB\458736382_911261650906696_568169894098501313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8998"/>
          <a:stretch/>
        </p:blipFill>
        <p:spPr bwMode="auto">
          <a:xfrm>
            <a:off x="9349273" y="1421708"/>
            <a:ext cx="2659224" cy="23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C:\Users\mpebs\OneDrive\Bureau\PRESENTATION JNEB 2024\PHOTOS JNEB\458445664_910371124329082_1319899703766764632_n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7" b="15969"/>
          <a:stretch/>
        </p:blipFill>
        <p:spPr bwMode="auto">
          <a:xfrm>
            <a:off x="5324482" y="5288284"/>
            <a:ext cx="3662452" cy="144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926" y="3407896"/>
            <a:ext cx="294215" cy="3414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27" y="3378222"/>
            <a:ext cx="294215" cy="3414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755" y="4845216"/>
            <a:ext cx="294215" cy="34141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67" y="6370336"/>
            <a:ext cx="294215" cy="3414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32" y="6372415"/>
            <a:ext cx="294215" cy="3414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082" y="3857319"/>
            <a:ext cx="2951415" cy="166017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800" y="5139128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781088" y="984057"/>
            <a:ext cx="5169159" cy="3465184"/>
          </a:xfrm>
          <a:prstGeom prst="flowChartDocumen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597648" y="829575"/>
            <a:ext cx="5169159" cy="3278254"/>
          </a:xfrm>
          <a:prstGeom prst="flowChartDocumen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06CC1F5F-3C60-455B-976D-21E5E534521D}"/>
              </a:ext>
            </a:extLst>
          </p:cNvPr>
          <p:cNvSpPr txBox="1"/>
          <p:nvPr/>
        </p:nvSpPr>
        <p:spPr>
          <a:xfrm>
            <a:off x="447870" y="339794"/>
            <a:ext cx="6127101" cy="389513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2402" y="1242841"/>
            <a:ext cx="5503598" cy="227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/>
                </a:solidFill>
              </a:rPr>
              <a:t>37 EIES/PREES </a:t>
            </a:r>
            <a:r>
              <a:rPr lang="fr-FR" sz="1600" dirty="0">
                <a:solidFill>
                  <a:schemeClr val="bg1"/>
                </a:solidFill>
              </a:rPr>
              <a:t>délivrés 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694 Ha de mangrove </a:t>
            </a:r>
            <a:r>
              <a:rPr lang="fr-FR" sz="1600" dirty="0">
                <a:solidFill>
                  <a:schemeClr val="bg1"/>
                </a:solidFill>
              </a:rPr>
              <a:t>restaurés 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Restauration des écosystèmes récifaux </a:t>
            </a:r>
            <a:r>
              <a:rPr lang="fr-FR" sz="1600" dirty="0">
                <a:solidFill>
                  <a:schemeClr val="bg1"/>
                </a:solidFill>
              </a:rPr>
              <a:t>avec le projet Fishes Banking (Atsimo Andrefana) et les sociétés de pêche crevettière (Iles aux prunes/Atsinanana) 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Reboisement des « </a:t>
            </a:r>
            <a:r>
              <a:rPr lang="fr-FR" sz="16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Zetra</a:t>
            </a:r>
            <a:r>
              <a:rPr lang="fr-FR" sz="1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 » (Lac Alaotra/Ambatondrazaka)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i="1" dirty="0"/>
              <a:t>Réalisations majeures du MPEB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92402" y="378918"/>
            <a:ext cx="6055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GESTION ET RESTAURATION DES HABITATS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3" r="51663"/>
          <a:stretch/>
        </p:blipFill>
        <p:spPr>
          <a:xfrm>
            <a:off x="6433243" y="1390730"/>
            <a:ext cx="2464921" cy="30585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36" y="4571160"/>
            <a:ext cx="2517228" cy="18879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812" y="6051819"/>
            <a:ext cx="294215" cy="3414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33276" r="19563"/>
          <a:stretch/>
        </p:blipFill>
        <p:spPr>
          <a:xfrm>
            <a:off x="6433243" y="4543273"/>
            <a:ext cx="2464921" cy="196280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3"/>
          <a:stretch/>
        </p:blipFill>
        <p:spPr>
          <a:xfrm>
            <a:off x="9027105" y="1407162"/>
            <a:ext cx="2425292" cy="30981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576" y="4107828"/>
            <a:ext cx="294215" cy="3414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" t="16997" r="1254" b="20028"/>
          <a:stretch/>
        </p:blipFill>
        <p:spPr>
          <a:xfrm>
            <a:off x="447870" y="4505309"/>
            <a:ext cx="5571361" cy="19735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52" y="6095361"/>
            <a:ext cx="294215" cy="3414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15" y="6051819"/>
            <a:ext cx="294215" cy="34141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70" y="4093599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9028" y="-2223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600270" y="1421709"/>
            <a:ext cx="5169159" cy="3871857"/>
          </a:xfrm>
          <a:prstGeom prst="flowChartDocumen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447870" y="1269309"/>
            <a:ext cx="5169159" cy="3871857"/>
          </a:xfrm>
          <a:prstGeom prst="flowChartDocumen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5" name="ZoneTexte 4"/>
          <p:cNvSpPr txBox="1"/>
          <p:nvPr/>
        </p:nvSpPr>
        <p:spPr>
          <a:xfrm>
            <a:off x="667842" y="1565595"/>
            <a:ext cx="49372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</a:rPr>
              <a:t>Dispositif </a:t>
            </a:r>
            <a:r>
              <a:rPr lang="fr-FR" sz="1600" b="1" dirty="0">
                <a:solidFill>
                  <a:srgbClr val="002060"/>
                </a:solidFill>
              </a:rPr>
              <a:t>Anti-Corruption</a:t>
            </a:r>
            <a:r>
              <a:rPr lang="fr-FR" sz="1600" dirty="0">
                <a:solidFill>
                  <a:schemeClr val="bg1"/>
                </a:solidFill>
              </a:rPr>
              <a:t> mis en place 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</a:rPr>
              <a:t>Rapport </a:t>
            </a:r>
            <a:r>
              <a:rPr lang="fr-FR" sz="1600" b="1" dirty="0">
                <a:solidFill>
                  <a:srgbClr val="FFFF00"/>
                </a:solidFill>
              </a:rPr>
              <a:t>FiTI pour l’année 2023 </a:t>
            </a:r>
            <a:r>
              <a:rPr lang="fr-FR" sz="1600" dirty="0">
                <a:solidFill>
                  <a:schemeClr val="bg1"/>
                </a:solidFill>
              </a:rPr>
              <a:t>adopté;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</a:rPr>
              <a:t>Participation à la </a:t>
            </a:r>
            <a:r>
              <a:rPr lang="fr-FR" sz="1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mise à jour de la SNLCC;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</a:rPr>
              <a:t>Participation à la </a:t>
            </a:r>
            <a:r>
              <a:rPr lang="fr-F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célébration de la JILCC;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12 Arrêtés, 63 Com verbales édictées;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6 missions d’information et de sensibilisation </a:t>
            </a:r>
            <a:r>
              <a:rPr lang="fr-FR" sz="1600" dirty="0">
                <a:solidFill>
                  <a:schemeClr val="bg1"/>
                </a:solidFill>
              </a:rPr>
              <a:t>pour tout public sur les textes réglementaires  dans 7 régions 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FFC000"/>
                </a:solidFill>
              </a:rPr>
              <a:t>Cartographie des risques de corruption </a:t>
            </a:r>
            <a:r>
              <a:rPr lang="fr-FR" sz="1600" dirty="0">
                <a:solidFill>
                  <a:schemeClr val="bg1"/>
                </a:solidFill>
              </a:rPr>
              <a:t>liées à l’octroi d’autorisation de pêche, de collecte et procédures des contrôles des exportations élaborée.</a:t>
            </a:r>
          </a:p>
          <a:p>
            <a:pPr>
              <a:lnSpc>
                <a:spcPct val="150000"/>
              </a:lnSpc>
            </a:pPr>
            <a:endParaRPr lang="fr-FR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i="1" dirty="0"/>
              <a:t>Réalisations majeures du MPEB 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xmlns="" id="{06CC1F5F-3C60-455B-976D-21E5E534521D}"/>
              </a:ext>
            </a:extLst>
          </p:cNvPr>
          <p:cNvSpPr txBox="1"/>
          <p:nvPr/>
        </p:nvSpPr>
        <p:spPr>
          <a:xfrm>
            <a:off x="1548885" y="786492"/>
            <a:ext cx="4068144" cy="389513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49337" y="801006"/>
            <a:ext cx="42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GOUVERNANCE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t="22611"/>
          <a:stretch/>
        </p:blipFill>
        <p:spPr>
          <a:xfrm>
            <a:off x="6140711" y="4686755"/>
            <a:ext cx="3115855" cy="17866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74" y="2837660"/>
            <a:ext cx="3134125" cy="180212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821" y="4238236"/>
            <a:ext cx="294215" cy="3414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78" y="6078649"/>
            <a:ext cx="294215" cy="3414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7" b="13107"/>
          <a:stretch/>
        </p:blipFill>
        <p:spPr>
          <a:xfrm>
            <a:off x="6064899" y="1009933"/>
            <a:ext cx="6072507" cy="170806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53" y="2831958"/>
            <a:ext cx="2827953" cy="18241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11" y="4225325"/>
            <a:ext cx="294215" cy="3414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021" y="2327926"/>
            <a:ext cx="294215" cy="341412"/>
          </a:xfrm>
          <a:prstGeom prst="rect">
            <a:avLst/>
          </a:prstGeom>
        </p:spPr>
      </p:pic>
      <p:pic>
        <p:nvPicPr>
          <p:cNvPr id="19" name="Image 18" descr="WhatsApp Image 2024-10-03 at 10.11.33.jpeg"/>
          <p:cNvPicPr/>
          <p:nvPr/>
        </p:nvPicPr>
        <p:blipFill rotWithShape="1">
          <a:blip r:embed="rId7" cstate="print"/>
          <a:srcRect t="27914" b="16769"/>
          <a:stretch/>
        </p:blipFill>
        <p:spPr>
          <a:xfrm>
            <a:off x="600270" y="4448705"/>
            <a:ext cx="5097446" cy="20810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8" t="12977" r="4740" b="54115"/>
          <a:stretch/>
        </p:blipFill>
        <p:spPr>
          <a:xfrm>
            <a:off x="9309454" y="4818753"/>
            <a:ext cx="2827953" cy="144523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82" y="6120575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1"/>
          <a:stretch/>
        </p:blipFill>
        <p:spPr>
          <a:xfrm>
            <a:off x="2084162" y="5111885"/>
            <a:ext cx="2328153" cy="15807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9" b="18464"/>
          <a:stretch/>
        </p:blipFill>
        <p:spPr>
          <a:xfrm>
            <a:off x="9189" y="3706238"/>
            <a:ext cx="4237753" cy="13424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0"/>
          <a:stretch/>
        </p:blipFill>
        <p:spPr>
          <a:xfrm>
            <a:off x="0" y="1137711"/>
            <a:ext cx="4466041" cy="2516828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xmlns="" id="{3C8F4293-E803-4D62-884B-F3A0C4302F6B}"/>
              </a:ext>
            </a:extLst>
          </p:cNvPr>
          <p:cNvGrpSpPr/>
          <p:nvPr/>
        </p:nvGrpSpPr>
        <p:grpSpPr>
          <a:xfrm>
            <a:off x="4246942" y="1362267"/>
            <a:ext cx="7809722" cy="5196248"/>
            <a:chOff x="539552" y="1772816"/>
            <a:chExt cx="2088232" cy="3960440"/>
          </a:xfrm>
          <a:solidFill>
            <a:schemeClr val="bg1"/>
          </a:solidFill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xmlns="" id="{13F1B093-90FE-4E9C-934D-7E5C3F4022ED}"/>
                </a:ext>
              </a:extLst>
            </p:cNvPr>
            <p:cNvSpPr/>
            <p:nvPr/>
          </p:nvSpPr>
          <p:spPr>
            <a:xfrm>
              <a:off x="539552" y="1772816"/>
              <a:ext cx="2088232" cy="3960440"/>
            </a:xfrm>
            <a:prstGeom prst="roundRect">
              <a:avLst>
                <a:gd name="adj" fmla="val 3866"/>
              </a:avLst>
            </a:prstGeom>
            <a:grpFill/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xmlns="" id="{6F7011E0-EE4E-419A-B65A-F39D37C40697}"/>
                </a:ext>
              </a:extLst>
            </p:cNvPr>
            <p:cNvSpPr/>
            <p:nvPr/>
          </p:nvSpPr>
          <p:spPr>
            <a:xfrm>
              <a:off x="563068" y="1831556"/>
              <a:ext cx="2041545" cy="380192"/>
            </a:xfrm>
            <a:custGeom>
              <a:avLst/>
              <a:gdLst/>
              <a:ahLst/>
              <a:cxnLst/>
              <a:rect l="l" t="t" r="r" b="b"/>
              <a:pathLst>
                <a:path w="2232248" h="956295">
                  <a:moveTo>
                    <a:pt x="86299" y="0"/>
                  </a:moveTo>
                  <a:lnTo>
                    <a:pt x="2145949" y="0"/>
                  </a:lnTo>
                  <a:cubicBezTo>
                    <a:pt x="2193611" y="0"/>
                    <a:pt x="2232248" y="38637"/>
                    <a:pt x="2232248" y="86299"/>
                  </a:cubicBezTo>
                  <a:lnTo>
                    <a:pt x="2232248" y="956295"/>
                  </a:lnTo>
                  <a:lnTo>
                    <a:pt x="0" y="956295"/>
                  </a:lnTo>
                  <a:lnTo>
                    <a:pt x="0" y="86299"/>
                  </a:lnTo>
                  <a:cubicBezTo>
                    <a:pt x="0" y="38637"/>
                    <a:pt x="38637" y="0"/>
                    <a:pt x="8629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4466041" y="1535409"/>
            <a:ext cx="75039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Opérationnalisation et mise en location des 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Infrastructures de pêche </a:t>
            </a:r>
            <a:r>
              <a:rPr lang="fr-FR" sz="1600" dirty="0"/>
              <a:t>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12 000 kits </a:t>
            </a:r>
            <a:r>
              <a:rPr lang="fr-FR" sz="1600" dirty="0"/>
              <a:t>de sécurité en mer, </a:t>
            </a:r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12 000 cartes pêcheurs </a:t>
            </a:r>
            <a:r>
              <a:rPr lang="fr-FR" sz="1600" dirty="0"/>
              <a:t>à distribuer 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2 800 personnes à former </a:t>
            </a:r>
            <a:r>
              <a:rPr lang="fr-FR" sz="1600" dirty="0"/>
              <a:t>sur la pêche à la palangre 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3 800 matériels et équipements de pêche et aquaculture </a:t>
            </a:r>
            <a:r>
              <a:rPr lang="fr-FR" sz="1600" dirty="0"/>
              <a:t>à distribuer 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7030A0"/>
                </a:solidFill>
              </a:rPr>
              <a:t> 500 kits de valorisation et de transformation </a:t>
            </a:r>
            <a:r>
              <a:rPr lang="fr-FR" sz="1600" dirty="0"/>
              <a:t>des produits halieutiques à distribuer 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20 pirogues en fibre de verre avec moteur HB de 9,9Ch et 10 pirogues métalliques de 6m </a:t>
            </a:r>
            <a:r>
              <a:rPr lang="fr-FR" sz="1600" dirty="0"/>
              <a:t>à doter ;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300 filets multi filaments, de 100 palangres de 100m (avec 20 hameçons) et 5 palangres de 1000m (avec 200 hameçons), de 5 sondes avec GPS, de 300 gilets de sauvetage et 100 glacières à</a:t>
            </a:r>
            <a:r>
              <a:rPr lang="fr-FR" sz="1600" dirty="0"/>
              <a:t> distribuer 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2 DCP pour le développement de la pêche artisanale </a:t>
            </a:r>
            <a:r>
              <a:rPr lang="fr-FR" sz="1600" dirty="0"/>
              <a:t>à mettre en place;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B050"/>
                </a:solidFill>
              </a:rPr>
              <a:t>450 000 alevins à rempoissonner</a:t>
            </a:r>
            <a:r>
              <a:rPr lang="fr-FR" sz="1600" dirty="0"/>
              <a:t> (de Tilapia et de carpe);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790 missions de sensibilisation et d’information du public </a:t>
            </a:r>
            <a:r>
              <a:rPr lang="fr-FR" sz="1600" dirty="0"/>
              <a:t>sur l’ICAM à réaliser;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Renforcement du système d’alerte précoce </a:t>
            </a:r>
            <a:r>
              <a:rPr lang="fr-FR" sz="1600" dirty="0"/>
              <a:t>(SAP) en zone maritime;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Redevance perçue sur la pêche à ramener à </a:t>
            </a:r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32 Milliard d’Ariary;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125 Licences </a:t>
            </a:r>
            <a:r>
              <a:rPr lang="fr-FR" sz="1600" dirty="0"/>
              <a:t>à délivrer 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50 Autorisations de pêche continentale </a:t>
            </a:r>
            <a:r>
              <a:rPr lang="fr-FR" sz="1600" dirty="0"/>
              <a:t>à délivrer;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Redevance perçue sur les collectes à ramener à </a:t>
            </a:r>
            <a:r>
              <a:rPr lang="fr-FR" sz="1600" b="1" dirty="0"/>
              <a:t>3,5 Milliard d’Ariary;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2000 permis de collecte </a:t>
            </a:r>
            <a:r>
              <a:rPr lang="fr-FR" sz="1600" dirty="0"/>
              <a:t>à délivrer et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Mise en place d’une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école des pêches </a:t>
            </a:r>
            <a:r>
              <a:rPr lang="fr-FR" sz="1600" dirty="0"/>
              <a:t>(Faux Cap/Androy).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Actions concrètes en 2025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488026" y="144781"/>
            <a:ext cx="42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ACTIONS CONCRÈTES EN 2025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724807" y="780894"/>
            <a:ext cx="232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POUR LA PECHE</a:t>
            </a:r>
          </a:p>
        </p:txBody>
      </p:sp>
      <p:grpSp>
        <p:nvGrpSpPr>
          <p:cNvPr id="8" name="그룹 28">
            <a:extLst>
              <a:ext uri="{FF2B5EF4-FFF2-40B4-BE49-F238E27FC236}">
                <a16:creationId xmlns:a16="http://schemas.microsoft.com/office/drawing/2014/main" xmlns="" id="{84B66B77-7CF4-4F03-9B03-985715C92470}"/>
              </a:ext>
            </a:extLst>
          </p:cNvPr>
          <p:cNvGrpSpPr/>
          <p:nvPr/>
        </p:nvGrpSpPr>
        <p:grpSpPr>
          <a:xfrm>
            <a:off x="2952999" y="99584"/>
            <a:ext cx="6353962" cy="646331"/>
            <a:chOff x="924857" y="1775038"/>
            <a:chExt cx="4860000" cy="475860"/>
          </a:xfrm>
          <a:solidFill>
            <a:schemeClr val="accent5">
              <a:lumMod val="50000"/>
            </a:schemeClr>
          </a:solidFill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xmlns="" id="{979FF1B3-B5C2-4FEE-9EEB-BD5008B3C076}"/>
                </a:ext>
              </a:extLst>
            </p:cNvPr>
            <p:cNvSpPr/>
            <p:nvPr/>
          </p:nvSpPr>
          <p:spPr>
            <a:xfrm flipH="1">
              <a:off x="929821" y="1787796"/>
              <a:ext cx="115353" cy="46310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xmlns="" id="{8E491B4D-7E89-428D-AA63-9D7202BA19CB}"/>
                </a:ext>
              </a:extLst>
            </p:cNvPr>
            <p:cNvSpPr/>
            <p:nvPr/>
          </p:nvSpPr>
          <p:spPr>
            <a:xfrm>
              <a:off x="924857" y="1775038"/>
              <a:ext cx="4860000" cy="360000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  <a:gd name="connsiteX0" fmla="*/ 0 w 5285462"/>
                <a:gd name="connsiteY0" fmla="*/ 0 h 576064"/>
                <a:gd name="connsiteX1" fmla="*/ 4894850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894850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045144" y="159401"/>
            <a:ext cx="489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ACTIONS CONCRÈTES POUR 2025</a:t>
            </a:r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8"/>
          <a:stretch/>
        </p:blipFill>
        <p:spPr>
          <a:xfrm>
            <a:off x="-297717" y="5100355"/>
            <a:ext cx="2328153" cy="158254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71" y="3234362"/>
            <a:ext cx="294215" cy="3414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99" y="4584837"/>
            <a:ext cx="294215" cy="34141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01" y="6282420"/>
            <a:ext cx="294215" cy="3414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20" y="6282420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9" y="3771305"/>
            <a:ext cx="2462627" cy="19403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/>
          <a:stretch/>
        </p:blipFill>
        <p:spPr>
          <a:xfrm>
            <a:off x="0" y="1011676"/>
            <a:ext cx="2451370" cy="15879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b="-1"/>
          <a:stretch/>
        </p:blipFill>
        <p:spPr>
          <a:xfrm>
            <a:off x="9231550" y="1095392"/>
            <a:ext cx="2797194" cy="16666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216"/>
          <a:stretch/>
        </p:blipFill>
        <p:spPr>
          <a:xfrm>
            <a:off x="0" y="2626467"/>
            <a:ext cx="2334209" cy="10797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12" y="2810720"/>
            <a:ext cx="2709131" cy="12021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5" r="21126" b="1"/>
          <a:stretch/>
        </p:blipFill>
        <p:spPr>
          <a:xfrm>
            <a:off x="9044527" y="4070191"/>
            <a:ext cx="3000554" cy="1742832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13F1B093-90FE-4E9C-934D-7E5C3F4022ED}"/>
              </a:ext>
            </a:extLst>
          </p:cNvPr>
          <p:cNvSpPr/>
          <p:nvPr/>
        </p:nvSpPr>
        <p:spPr>
          <a:xfrm>
            <a:off x="2334209" y="996654"/>
            <a:ext cx="7007976" cy="4816369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ZoneTexte 4"/>
          <p:cNvSpPr txBox="1"/>
          <p:nvPr/>
        </p:nvSpPr>
        <p:spPr>
          <a:xfrm>
            <a:off x="2683366" y="1288708"/>
            <a:ext cx="63555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Opérationnalisation et poursuite des constructions des 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ZEP;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Plus de </a:t>
            </a:r>
            <a:r>
              <a:rPr lang="fr-FR" sz="1600" b="1" dirty="0">
                <a:solidFill>
                  <a:srgbClr val="7030A0"/>
                </a:solidFill>
              </a:rPr>
              <a:t>40 Millions d’alevins à produire </a:t>
            </a:r>
            <a:r>
              <a:rPr lang="fr-FR" sz="1600" dirty="0"/>
              <a:t>(Tilapia et Carpe);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4 Millions d’alevins </a:t>
            </a:r>
            <a:r>
              <a:rPr lang="fr-FR" sz="1600" dirty="0"/>
              <a:t>à distribuer;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/>
              <a:t>4 000 matériels et équipements piscicoles </a:t>
            </a:r>
            <a:r>
              <a:rPr lang="fr-FR" sz="1600" dirty="0"/>
              <a:t>à distribuer;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tx2"/>
                </a:solidFill>
              </a:rPr>
              <a:t>1500 </a:t>
            </a:r>
            <a:r>
              <a:rPr lang="fr-FR" sz="1600" dirty="0"/>
              <a:t>étangs piscicoles à mettre en place;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</a:rPr>
              <a:t>150 cages en pisciculture </a:t>
            </a:r>
            <a:r>
              <a:rPr lang="fr-FR" sz="1600" dirty="0"/>
              <a:t>à installer;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9 000 pisciculteurs modernes </a:t>
            </a:r>
            <a:r>
              <a:rPr lang="fr-FR" sz="1600" dirty="0"/>
              <a:t>à rendre opérationnel;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B0F0"/>
                </a:solidFill>
              </a:rPr>
              <a:t>25 000 personnes à former sur l’aquaculture  </a:t>
            </a:r>
            <a:r>
              <a:rPr lang="fr-FR" sz="1600" dirty="0"/>
              <a:t>(Thèmes : Algoculture, Holothuriculture, Crabiculture, etc) 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b="1" dirty="0"/>
              <a:t>23 extrudeuses artisanales, 23 motopompes et 3 multimètres à </a:t>
            </a:r>
            <a:r>
              <a:rPr lang="fr-FR" sz="1600" dirty="0"/>
              <a:t>octroyer pour les pisciculteurs 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4 éclosoirs artisanaux </a:t>
            </a:r>
            <a:r>
              <a:rPr lang="fr-FR" sz="1600" dirty="0"/>
              <a:t>à mettre en place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Actions concrètes en 2025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97070" y="577259"/>
            <a:ext cx="42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POUR L’AQUACULTURE</a:t>
            </a:r>
            <a:endParaRPr lang="fr-FR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897" y="2369211"/>
            <a:ext cx="294215" cy="3414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24" y="2204946"/>
            <a:ext cx="294215" cy="3414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23" y="3338440"/>
            <a:ext cx="294215" cy="3414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897" y="3630048"/>
            <a:ext cx="294215" cy="34141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00" y="5350393"/>
            <a:ext cx="294215" cy="3414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493" y="5437225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/>
          <a:stretch/>
        </p:blipFill>
        <p:spPr>
          <a:xfrm>
            <a:off x="6445116" y="4623652"/>
            <a:ext cx="2888455" cy="207759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8" y="4360953"/>
            <a:ext cx="3108200" cy="23402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9"/>
          <a:stretch/>
        </p:blipFill>
        <p:spPr>
          <a:xfrm>
            <a:off x="3371497" y="4695629"/>
            <a:ext cx="3010464" cy="200561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4" b="33334"/>
          <a:stretch/>
        </p:blipFill>
        <p:spPr>
          <a:xfrm>
            <a:off x="7636213" y="2972997"/>
            <a:ext cx="4515165" cy="16101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1"/>
          <a:stretch/>
        </p:blipFill>
        <p:spPr>
          <a:xfrm>
            <a:off x="7518517" y="505838"/>
            <a:ext cx="4632862" cy="2420847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13F1B093-90FE-4E9C-934D-7E5C3F4022ED}"/>
              </a:ext>
            </a:extLst>
          </p:cNvPr>
          <p:cNvSpPr/>
          <p:nvPr/>
        </p:nvSpPr>
        <p:spPr>
          <a:xfrm>
            <a:off x="90868" y="1648301"/>
            <a:ext cx="7809722" cy="3073941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ZoneTexte 4"/>
          <p:cNvSpPr txBox="1"/>
          <p:nvPr/>
        </p:nvSpPr>
        <p:spPr>
          <a:xfrm>
            <a:off x="226783" y="1806408"/>
            <a:ext cx="7537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Renforcement des activités de surveillance et contrôle des pêches en déployant les moyens humains, matériels et financiers disponibles :</a:t>
            </a:r>
          </a:p>
          <a:p>
            <a:endParaRPr lang="fr-FR" sz="16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7030A0"/>
                </a:solidFill>
              </a:rPr>
              <a:t>70 Inspecteurs de pêche et 30 observateurs de pêche</a:t>
            </a:r>
            <a:r>
              <a:rPr lang="fr-FR" sz="1600" dirty="0"/>
              <a:t>, les structures communautaires de surveillance ou les CCS (Comité Communautaire de Surveillance);</a:t>
            </a:r>
          </a:p>
          <a:p>
            <a:pPr lvl="0"/>
            <a:endParaRPr lang="fr-FR" sz="16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21 flottilles disponibles et opérationnels </a:t>
            </a:r>
            <a:r>
              <a:rPr lang="fr-FR" sz="1600" dirty="0"/>
              <a:t>répartis dans les différentes régions côtières</a:t>
            </a:r>
          </a:p>
          <a:p>
            <a:pPr lvl="0"/>
            <a:endParaRPr lang="fr-FR" sz="16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Existence d’un moyen financer d’une valeur de </a:t>
            </a:r>
            <a:r>
              <a:rPr lang="fr-FR" sz="1600" b="1" dirty="0">
                <a:solidFill>
                  <a:schemeClr val="tx2">
                    <a:lumMod val="75000"/>
                  </a:schemeClr>
                </a:solidFill>
              </a:rPr>
              <a:t>1 Milliard d’Ariary/An </a:t>
            </a:r>
            <a:r>
              <a:rPr lang="fr-FR" sz="1600" dirty="0"/>
              <a:t>pour leur mobilisation et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Acquisition de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02 drones </a:t>
            </a:r>
            <a:r>
              <a:rPr lang="fr-FR" sz="1600" dirty="0"/>
              <a:t>pour renforcer 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</a:rPr>
              <a:t>la surveillance maritime.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76260" y="6342349"/>
            <a:ext cx="489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Actions concrètes </a:t>
            </a:r>
          </a:p>
          <a:p>
            <a:r>
              <a:rPr lang="fr-FR" sz="1200" i="1" dirty="0"/>
              <a:t>en 2025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3168" y="962956"/>
            <a:ext cx="724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POUR LA SURVEILLANCE ET LE CONTROLE DES PECHES </a:t>
            </a:r>
            <a:endParaRPr lang="fr-FR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548" y="2541838"/>
            <a:ext cx="294215" cy="3414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06" y="4190247"/>
            <a:ext cx="294215" cy="3414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16" y="6417227"/>
            <a:ext cx="294215" cy="3414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02" y="6308905"/>
            <a:ext cx="294215" cy="3414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08" y="6313998"/>
            <a:ext cx="294215" cy="3414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62" y="6313998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r="5522"/>
          <a:stretch/>
        </p:blipFill>
        <p:spPr>
          <a:xfrm>
            <a:off x="1951632" y="9525"/>
            <a:ext cx="10286329" cy="6858000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13F1B093-90FE-4E9C-934D-7E5C3F4022ED}"/>
              </a:ext>
            </a:extLst>
          </p:cNvPr>
          <p:cNvSpPr/>
          <p:nvPr/>
        </p:nvSpPr>
        <p:spPr>
          <a:xfrm>
            <a:off x="5367210" y="2099125"/>
            <a:ext cx="6870751" cy="1827347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ZoneTexte 4"/>
          <p:cNvSpPr txBox="1"/>
          <p:nvPr/>
        </p:nvSpPr>
        <p:spPr>
          <a:xfrm>
            <a:off x="5745589" y="2470160"/>
            <a:ext cx="635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bg2">
                    <a:lumMod val="10000"/>
                  </a:schemeClr>
                </a:solidFill>
              </a:rPr>
              <a:t>1 600 Inspections des sites effectuées </a:t>
            </a:r>
            <a:r>
              <a:rPr lang="fr-FR" sz="1600" dirty="0"/>
              <a:t>pour des contrôles de la qualité sanitaire à réaliser et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tx2"/>
                </a:solidFill>
              </a:rPr>
              <a:t>Plus de 2 800 Certificats sanitaires </a:t>
            </a:r>
            <a:r>
              <a:rPr lang="fr-FR" sz="1600" dirty="0"/>
              <a:t>à l’export  à délivrer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Actions concrètes en 2025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63374" y="1474047"/>
            <a:ext cx="7278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POUR LA SECURITE SANITAIRE DES PRODUITS HALIEUTIQUES</a:t>
            </a:r>
            <a:r>
              <a:rPr lang="fr-FR" sz="1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  <a:r>
              <a:rPr lang="fr-FR" sz="17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fr-FR" sz="17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7" y="33958"/>
            <a:ext cx="2673056" cy="35640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95" y="3600643"/>
            <a:ext cx="2673056" cy="325735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r="30276"/>
          <a:stretch/>
        </p:blipFill>
        <p:spPr>
          <a:xfrm>
            <a:off x="-46486" y="0"/>
            <a:ext cx="2511188" cy="68969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724" y="6239589"/>
            <a:ext cx="294215" cy="3414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54" y="3181071"/>
            <a:ext cx="294215" cy="3414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53" y="6498890"/>
            <a:ext cx="294215" cy="3414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81" y="6498890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12405" r="8724" b="6465"/>
          <a:stretch/>
        </p:blipFill>
        <p:spPr>
          <a:xfrm>
            <a:off x="165372" y="406400"/>
            <a:ext cx="4126258" cy="28868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b="23335"/>
          <a:stretch/>
        </p:blipFill>
        <p:spPr>
          <a:xfrm>
            <a:off x="2054826" y="3376943"/>
            <a:ext cx="4274557" cy="138649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0" b="31805"/>
          <a:stretch/>
        </p:blipFill>
        <p:spPr>
          <a:xfrm>
            <a:off x="145915" y="4793977"/>
            <a:ext cx="11864429" cy="1832229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xmlns="" id="{13F1B093-90FE-4E9C-934D-7E5C3F4022ED}"/>
              </a:ext>
            </a:extLst>
          </p:cNvPr>
          <p:cNvSpPr/>
          <p:nvPr/>
        </p:nvSpPr>
        <p:spPr>
          <a:xfrm>
            <a:off x="4229805" y="1039962"/>
            <a:ext cx="7809722" cy="3901689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ZoneTexte 4"/>
          <p:cNvSpPr txBox="1"/>
          <p:nvPr/>
        </p:nvSpPr>
        <p:spPr>
          <a:xfrm>
            <a:off x="4387174" y="1125061"/>
            <a:ext cx="7536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060"/>
                </a:solidFill>
              </a:rPr>
              <a:t>1 Atlas maritime et diagnostic </a:t>
            </a:r>
            <a:r>
              <a:rPr lang="fr-FR" sz="1600" dirty="0"/>
              <a:t>spatial à établir;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Organisation du </a:t>
            </a:r>
            <a:r>
              <a:rPr lang="fr-FR" sz="1600" b="1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fr-FR" sz="1600" b="1" baseline="30000" dirty="0">
                <a:solidFill>
                  <a:schemeClr val="accent4">
                    <a:lumMod val="50000"/>
                  </a:schemeClr>
                </a:solidFill>
              </a:rPr>
              <a:t>ème</a:t>
            </a:r>
            <a:r>
              <a:rPr lang="fr-FR" sz="1600" b="1" dirty="0">
                <a:solidFill>
                  <a:schemeClr val="accent4">
                    <a:lumMod val="50000"/>
                  </a:schemeClr>
                </a:solidFill>
              </a:rPr>
              <a:t> FOJAEB en avril 2025;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Des </a:t>
            </a:r>
            <a:r>
              <a:rPr lang="fr-FR" sz="1600" b="1" dirty="0"/>
              <a:t>mécanismes de financement et d’investissement de l’Economie Bleue à mettre en place;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Des 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emplois et de l’entreprenariat bleues à promouvoir;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Manuel national de </a:t>
            </a:r>
            <a:r>
              <a:rPr lang="fr-FR" sz="1600" b="1" dirty="0">
                <a:solidFill>
                  <a:srgbClr val="7030A0"/>
                </a:solidFill>
              </a:rPr>
              <a:t>procédure d’élaboration d’outils de PSM à élaborer 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Cadre réglementaire de la </a:t>
            </a:r>
            <a:r>
              <a:rPr lang="fr-FR" sz="1600" b="1" dirty="0">
                <a:solidFill>
                  <a:schemeClr val="accent5"/>
                </a:solidFill>
              </a:rPr>
              <a:t>PSM en application de la Loi 2018 – 025 sur les zones maritimes sous juridiction de la République de Madagascar à mettre en place et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Outil PSM pour les 2 régions côtières phares en Economie Bleue à élaborer.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Actions concrètes en 2025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12998" y="523935"/>
            <a:ext cx="616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 Black" panose="020B0A04020102020204" pitchFamily="34" charset="0"/>
              </a:rPr>
              <a:t>POUR LA PROMOTION DE L’ECONOMIE BLEUE</a:t>
            </a:r>
            <a:endParaRPr lang="fr-FR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2" y="3394955"/>
            <a:ext cx="1802860" cy="13521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94" y="2849553"/>
            <a:ext cx="294215" cy="3414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13" y="4391477"/>
            <a:ext cx="294215" cy="3414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17" y="4350879"/>
            <a:ext cx="294215" cy="34141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08" y="6178501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3877" cy="63299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7" r="42799"/>
          <a:stretch/>
        </p:blipFill>
        <p:spPr>
          <a:xfrm>
            <a:off x="8953876" y="0"/>
            <a:ext cx="3238123" cy="63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/>
          <a:stretch/>
        </p:blipFill>
        <p:spPr>
          <a:xfrm>
            <a:off x="257" y="696036"/>
            <a:ext cx="9653099" cy="61348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43" y="605793"/>
            <a:ext cx="3301254" cy="18397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66" y="2104113"/>
            <a:ext cx="294215" cy="3414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6" b="11661"/>
          <a:stretch/>
        </p:blipFill>
        <p:spPr>
          <a:xfrm>
            <a:off x="8616545" y="4505094"/>
            <a:ext cx="3278952" cy="16465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66" y="5744266"/>
            <a:ext cx="294215" cy="34141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7000" y="102379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LES RÉGIONS ET DISTRICTS VISITÉS PAR MONSIEUR LE MINISTRE ET SON STAFF </a:t>
            </a:r>
          </a:p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DEPUIS AÔUT 2021 JUSQU’ À CE JOUR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64997" y="3852568"/>
            <a:ext cx="24353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24 / 24 </a:t>
            </a:r>
          </a:p>
          <a:p>
            <a:pPr algn="ctr"/>
            <a:r>
              <a:rPr lang="fr-FR" sz="1400" dirty="0"/>
              <a:t>Régions visitées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>
                <a:solidFill>
                  <a:srgbClr val="002060"/>
                </a:solidFill>
                <a:latin typeface="Arial Black" panose="020B0A04020102020204" pitchFamily="34" charset="0"/>
              </a:rPr>
              <a:t>103 / 120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1400" dirty="0"/>
              <a:t> Districts visités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 b="7498"/>
          <a:stretch/>
        </p:blipFill>
        <p:spPr>
          <a:xfrm>
            <a:off x="8616545" y="2524957"/>
            <a:ext cx="3278952" cy="19142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418" y="4034376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92952"/>
            <a:ext cx="10424160" cy="66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30" r="890" b="10065"/>
          <a:stretch/>
        </p:blipFill>
        <p:spPr>
          <a:xfrm>
            <a:off x="0" y="1090076"/>
            <a:ext cx="12199726" cy="48194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47937" y="382190"/>
            <a:ext cx="5345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MAHAVELO BEVATA !!!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381104" y="596110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+mj-lt"/>
              </a:rPr>
              <a:t>« Ensemble, on ira loin ! »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533482"/>
            <a:ext cx="1527891" cy="17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4"/>
            <a:ext cx="12192000" cy="6939968"/>
          </a:xfrm>
          <a:prstGeom prst="rect">
            <a:avLst/>
          </a:prstGeom>
        </p:spPr>
      </p:pic>
      <p:grpSp>
        <p:nvGrpSpPr>
          <p:cNvPr id="13" name="그룹 28">
            <a:extLst>
              <a:ext uri="{FF2B5EF4-FFF2-40B4-BE49-F238E27FC236}">
                <a16:creationId xmlns:a16="http://schemas.microsoft.com/office/drawing/2014/main" xmlns="" id="{84B66B77-7CF4-4F03-9B03-985715C92470}"/>
              </a:ext>
            </a:extLst>
          </p:cNvPr>
          <p:cNvGrpSpPr/>
          <p:nvPr/>
        </p:nvGrpSpPr>
        <p:grpSpPr>
          <a:xfrm>
            <a:off x="2952999" y="99584"/>
            <a:ext cx="6353962" cy="646331"/>
            <a:chOff x="924857" y="1775038"/>
            <a:chExt cx="4860000" cy="475860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xmlns="" id="{979FF1B3-B5C2-4FEE-9EEB-BD5008B3C076}"/>
                </a:ext>
              </a:extLst>
            </p:cNvPr>
            <p:cNvSpPr/>
            <p:nvPr/>
          </p:nvSpPr>
          <p:spPr>
            <a:xfrm flipH="1">
              <a:off x="929821" y="1787796"/>
              <a:ext cx="115353" cy="46310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xmlns="" id="{8E491B4D-7E89-428D-AA63-9D7202BA19CB}"/>
                </a:ext>
              </a:extLst>
            </p:cNvPr>
            <p:cNvSpPr/>
            <p:nvPr/>
          </p:nvSpPr>
          <p:spPr>
            <a:xfrm>
              <a:off x="924857" y="1775038"/>
              <a:ext cx="4860000" cy="360000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  <a:gd name="connsiteX0" fmla="*/ 0 w 5285462"/>
                <a:gd name="connsiteY0" fmla="*/ 0 h 576064"/>
                <a:gd name="connsiteX1" fmla="*/ 4894850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894850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578165" y="189312"/>
            <a:ext cx="4578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 LES DOCUMENTS DE REFERENCE</a:t>
            </a:r>
          </a:p>
          <a:p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89" y="876512"/>
            <a:ext cx="934671" cy="111277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015" y="1989288"/>
            <a:ext cx="718985" cy="10070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33" y="888945"/>
            <a:ext cx="863767" cy="106646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90" y="888945"/>
            <a:ext cx="825810" cy="106869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94" y="870837"/>
            <a:ext cx="792802" cy="113414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24" y="3825780"/>
            <a:ext cx="1270611" cy="71471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78" y="2004983"/>
            <a:ext cx="1401893" cy="99133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81" y="2068672"/>
            <a:ext cx="1311554" cy="92764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556" y="3057428"/>
            <a:ext cx="1302880" cy="7328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23" y="3090982"/>
            <a:ext cx="955973" cy="14026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30" y="4592896"/>
            <a:ext cx="909786" cy="12723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521" y="4633840"/>
            <a:ext cx="836473" cy="12403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40" y="3087402"/>
            <a:ext cx="973346" cy="14042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064" y="4702080"/>
            <a:ext cx="1552888" cy="11598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605878"/>
            <a:ext cx="8607259" cy="6343434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3430" y="588550"/>
            <a:ext cx="8467705" cy="70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550" dirty="0">
                <a:solidFill>
                  <a:schemeClr val="bg1"/>
                </a:solidFill>
              </a:rPr>
              <a:t>1 . Stratégie d’Adaptation au changement Climatique pour le Secteur Aquacole en Eau Continentale à Madagascar, Novembre 2022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2. Indicateurs du développement de l’Economie Bleue de Madagascar (Pour le Secteur Pêche et Aquaculture) ; en juillet 2023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3. Politique Interne de Lutte Contre la Corruption (PILCC) du Ministère de la Pêche et de l’Economie Bleue, Septembre 2023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4. Stratégie Nationale de l’Economie Bleue (Madagascar), du 2023 au 2033, en Août 2023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5. Plan National d’Investissement en faveur de l’Economie Bleue (2023- 2033), en Septembre 2023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6. Alignement des politiques de développement de pêche et d'aquaculture de Madagascar sur le cadre politique et la stratégie de réforme pour la pêche et l'aquaculture africain (Rapport Final), Juin 2023 ; avec l'appui de l'UA-BIRA, l'UE et FishGov 2 Project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7. Politique Intégrée de Gouvernance de l’Océan, Madagascar, Décembre 2023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8. Stratégie Nationale pour le Développement de l’Aquaculture à Madagascar élaborée en 2021, mise à jour en Mai 2024 (2024 – 2030)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9. Plan d’Action National pour la mise en œuvre des directives sur la petite pêche maritime et continentale à Madagascar (2024 – 2028), Juin 2024</a:t>
            </a:r>
          </a:p>
          <a:p>
            <a:pPr lvl="0"/>
            <a:r>
              <a:rPr lang="fr-FR" sz="1550" dirty="0">
                <a:solidFill>
                  <a:schemeClr val="bg1"/>
                </a:solidFill>
              </a:rPr>
              <a:t>10. Guide d’investissement en aquaculture à Madagascar. Juin 2024</a:t>
            </a:r>
          </a:p>
          <a:p>
            <a:pPr algn="just"/>
            <a:r>
              <a:rPr lang="fr-FR" altLang="fr-FR" sz="1550" dirty="0">
                <a:solidFill>
                  <a:schemeClr val="bg1"/>
                </a:solidFill>
              </a:rPr>
              <a:t>11. Plan de Développement de l’Aquaculture Continentale à Madagascar (2022 - 2027)</a:t>
            </a:r>
          </a:p>
          <a:p>
            <a:pPr algn="just"/>
            <a:r>
              <a:rPr lang="fr-FR" altLang="fr-FR" sz="1550" dirty="0">
                <a:solidFill>
                  <a:schemeClr val="bg1"/>
                </a:solidFill>
              </a:rPr>
              <a:t>12.Plan de développement de l’Algoculture (2021 - 2026)</a:t>
            </a:r>
          </a:p>
          <a:p>
            <a:pPr algn="just"/>
            <a:r>
              <a:rPr lang="fr-FR" altLang="fr-FR" sz="1550" dirty="0">
                <a:solidFill>
                  <a:schemeClr val="bg1"/>
                </a:solidFill>
              </a:rPr>
              <a:t>13. Plan de développement de l’Holothuriculture (2021 - 2026)</a:t>
            </a:r>
          </a:p>
          <a:p>
            <a:pPr algn="just"/>
            <a:r>
              <a:rPr lang="fr-FR" altLang="fr-FR" sz="1550" dirty="0">
                <a:solidFill>
                  <a:schemeClr val="bg1"/>
                </a:solidFill>
              </a:rPr>
              <a:t>14. Plan de développement de la Crabiculture Scylla serrata (2021 - 2026)</a:t>
            </a:r>
            <a:endParaRPr lang="fr-FR" sz="1550" dirty="0">
              <a:solidFill>
                <a:schemeClr val="bg1"/>
              </a:solidFill>
            </a:endParaRPr>
          </a:p>
          <a:p>
            <a:pPr lvl="0" rtl="0">
              <a:lnSpc>
                <a:spcPct val="115000"/>
              </a:lnSpc>
            </a:pPr>
            <a:r>
              <a:rPr lang="fr-FR" sz="1550" dirty="0">
                <a:solidFill>
                  <a:schemeClr val="bg1"/>
                </a:solidFill>
              </a:rPr>
              <a:t>15. Manuel de bonne pratique sur la rizipisciculture sur les hautes terres malgaches</a:t>
            </a:r>
          </a:p>
          <a:p>
            <a:pPr lvl="0">
              <a:lnSpc>
                <a:spcPct val="115000"/>
              </a:lnSpc>
            </a:pPr>
            <a:r>
              <a:rPr lang="fr-FR" sz="1550" dirty="0">
                <a:solidFill>
                  <a:schemeClr val="bg1"/>
                </a:solidFill>
              </a:rPr>
              <a:t>16. Manuel de bonne pratique sur la production en étang dans la région Analamanga</a:t>
            </a:r>
          </a:p>
          <a:p>
            <a:pPr lvl="0">
              <a:lnSpc>
                <a:spcPct val="115000"/>
              </a:lnSpc>
            </a:pPr>
            <a:r>
              <a:rPr lang="fr-FR" sz="1550" dirty="0">
                <a:solidFill>
                  <a:schemeClr val="bg1"/>
                </a:solidFill>
              </a:rPr>
              <a:t>17. Manuel de bonne pratique sur la production de Tilapia du Nil (</a:t>
            </a:r>
            <a:r>
              <a:rPr lang="fr-FR" sz="1550" i="1" dirty="0">
                <a:solidFill>
                  <a:schemeClr val="bg1"/>
                </a:solidFill>
              </a:rPr>
              <a:t>Oreochromis niloticus</a:t>
            </a:r>
            <a:r>
              <a:rPr lang="fr-FR" sz="1550" dirty="0">
                <a:solidFill>
                  <a:schemeClr val="bg1"/>
                </a:solidFill>
              </a:rPr>
              <a:t>) en étang dans la Région Atsinanana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r-FR" sz="1550" dirty="0">
                <a:solidFill>
                  <a:schemeClr val="bg1"/>
                </a:solidFill>
              </a:rPr>
              <a:t>18. Cadre stratégique et juridique de l’Aquaculture à Madagascar</a:t>
            </a:r>
          </a:p>
          <a:p>
            <a:pPr lvl="0"/>
            <a:endParaRPr lang="fr-FR" sz="13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1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453905" y="1516200"/>
            <a:ext cx="7294351" cy="4620542"/>
          </a:xfrm>
          <a:prstGeom prst="flowChartDocumen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0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301505" y="1363800"/>
            <a:ext cx="7294351" cy="4620542"/>
          </a:xfrm>
          <a:prstGeom prst="flowChartDocumen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1" name="ZoneTexte 10"/>
          <p:cNvSpPr txBox="1"/>
          <p:nvPr/>
        </p:nvSpPr>
        <p:spPr>
          <a:xfrm>
            <a:off x="417439" y="963689"/>
            <a:ext cx="699832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600" dirty="0"/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Opérationnalisation et construction des 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Infrastructures de pêche;</a:t>
            </a:r>
            <a:endParaRPr lang="fr-FR" sz="1600" dirty="0"/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7 081 kits de sécurité en mer distribués</a:t>
            </a:r>
            <a:r>
              <a:rPr lang="fr-FR" sz="1600" dirty="0"/>
              <a:t> 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2 800 personnes formées </a:t>
            </a:r>
            <a:r>
              <a:rPr lang="fr-FR" sz="1600" dirty="0"/>
              <a:t>sur la pêche à la palangre;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b="1" dirty="0">
                <a:solidFill>
                  <a:srgbClr val="0070C0"/>
                </a:solidFill>
              </a:rPr>
              <a:t>7 226 matériels et équipements de pêche et aquaculture distribués 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b="1" dirty="0">
                <a:solidFill>
                  <a:srgbClr val="FF0000"/>
                </a:solidFill>
              </a:rPr>
              <a:t>1 086 kits de valorisation et de transformation </a:t>
            </a:r>
            <a:r>
              <a:rPr lang="fr-FR" sz="1600" dirty="0"/>
              <a:t>des produits halieutiques dotés;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06 pirogues en fibre de verre avec moteur HB de 9,9Ch;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3">
                    <a:lumMod val="75000"/>
                  </a:schemeClr>
                </a:solidFill>
              </a:rPr>
              <a:t>650 filets multifilaments,84 glacières </a:t>
            </a:r>
            <a:r>
              <a:rPr lang="fr-FR" sz="1600" b="1" dirty="0"/>
              <a:t>distribuées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1 840 000 alevins répandus pour rempoissonnement </a:t>
            </a:r>
            <a:r>
              <a:rPr lang="fr-FR" sz="1600" dirty="0"/>
              <a:t>(de Tilapia et de carpe);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7030A0"/>
                </a:solidFill>
              </a:rPr>
              <a:t>2 272 Permis de collecte </a:t>
            </a:r>
            <a:r>
              <a:rPr lang="fr-FR" sz="1600" dirty="0"/>
              <a:t>(Produits marins/1763 et d’eau douce/509) </a:t>
            </a:r>
            <a:r>
              <a:rPr lang="fr-FR" sz="1600" b="1" dirty="0">
                <a:solidFill>
                  <a:srgbClr val="7030A0"/>
                </a:solidFill>
              </a:rPr>
              <a:t>délivrés</a:t>
            </a:r>
            <a:r>
              <a:rPr lang="fr-FR" sz="1600" dirty="0">
                <a:solidFill>
                  <a:srgbClr val="7030A0"/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</a:rPr>
              <a:t>3,8 Milliard d’Ariary </a:t>
            </a:r>
            <a:r>
              <a:rPr lang="fr-FR" sz="1600" dirty="0"/>
              <a:t>de </a:t>
            </a:r>
            <a:r>
              <a:rPr lang="fr-FR" sz="1600" b="1" dirty="0">
                <a:solidFill>
                  <a:srgbClr val="C00000"/>
                </a:solidFill>
              </a:rPr>
              <a:t>redevance</a:t>
            </a:r>
            <a:r>
              <a:rPr lang="fr-FR" sz="1600" dirty="0"/>
              <a:t> perçue sur </a:t>
            </a:r>
            <a:r>
              <a:rPr lang="fr-FR" sz="1600" b="1" dirty="0">
                <a:solidFill>
                  <a:srgbClr val="C00000"/>
                </a:solidFill>
              </a:rPr>
              <a:t>la collecte </a:t>
            </a:r>
            <a:r>
              <a:rPr lang="fr-FR" sz="1600" dirty="0"/>
              <a:t>( M: 3,72 Milliard et ED: 75 Million d’Ariary)   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b="1" dirty="0"/>
              <a:t>122 </a:t>
            </a:r>
            <a:r>
              <a:rPr lang="fr-FR" sz="1600" dirty="0"/>
              <a:t>Licences de pêche délivrées;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30,1 Milliard d’ Ariary </a:t>
            </a:r>
            <a:r>
              <a:rPr lang="fr-FR" sz="1600" dirty="0"/>
              <a:t>de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redevance</a:t>
            </a:r>
            <a:r>
              <a:rPr lang="fr-FR" sz="1600" dirty="0"/>
              <a:t> perçue sur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la pêche ;</a:t>
            </a:r>
            <a:r>
              <a:rPr lang="fr-FR" sz="1600" dirty="0"/>
              <a:t>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dirty="0"/>
              <a:t>Célébration de la </a:t>
            </a:r>
            <a:r>
              <a:rPr lang="fr-FR" sz="1600" b="1" dirty="0">
                <a:solidFill>
                  <a:schemeClr val="accent4">
                    <a:lumMod val="50000"/>
                  </a:schemeClr>
                </a:solidFill>
              </a:rPr>
              <a:t>Journée Mondiale des petits pêcheurs</a:t>
            </a:r>
            <a:r>
              <a:rPr lang="fr-FR" sz="1600" dirty="0"/>
              <a:t> à Ambatondrazaka et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fr-FR" sz="1600" b="1" dirty="0"/>
              <a:t>29 000 ménages </a:t>
            </a:r>
            <a:r>
              <a:rPr lang="fr-FR" sz="1600" dirty="0"/>
              <a:t>bénéficiaires du Projet social</a:t>
            </a:r>
            <a:r>
              <a:rPr lang="fr-FR" sz="1600" b="1" dirty="0"/>
              <a:t> FIA-Mora.</a:t>
            </a:r>
          </a:p>
          <a:p>
            <a:pPr lvl="0" algn="just"/>
            <a:endParaRPr lang="fr-FR" sz="1600" dirty="0"/>
          </a:p>
          <a:p>
            <a:pPr algn="just"/>
            <a:r>
              <a:rPr lang="fr-FR" sz="1600" dirty="0"/>
              <a:t> </a:t>
            </a:r>
          </a:p>
          <a:p>
            <a:pPr algn="just"/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8" b="10351"/>
          <a:stretch/>
        </p:blipFill>
        <p:spPr>
          <a:xfrm>
            <a:off x="8072669" y="4950992"/>
            <a:ext cx="3924786" cy="176238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7075" r="27780" b="13759"/>
          <a:stretch/>
        </p:blipFill>
        <p:spPr>
          <a:xfrm>
            <a:off x="10293789" y="1285611"/>
            <a:ext cx="1719154" cy="1601169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06CC1F5F-3C60-455B-976D-21E5E534521D}"/>
              </a:ext>
            </a:extLst>
          </p:cNvPr>
          <p:cNvSpPr txBox="1"/>
          <p:nvPr/>
        </p:nvSpPr>
        <p:spPr>
          <a:xfrm>
            <a:off x="4496691" y="785551"/>
            <a:ext cx="2268000" cy="38951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0" name="그룹 28">
            <a:extLst>
              <a:ext uri="{FF2B5EF4-FFF2-40B4-BE49-F238E27FC236}">
                <a16:creationId xmlns:a16="http://schemas.microsoft.com/office/drawing/2014/main" xmlns="" id="{84B66B77-7CF4-4F03-9B03-985715C92470}"/>
              </a:ext>
            </a:extLst>
          </p:cNvPr>
          <p:cNvGrpSpPr/>
          <p:nvPr/>
        </p:nvGrpSpPr>
        <p:grpSpPr>
          <a:xfrm>
            <a:off x="2952999" y="99584"/>
            <a:ext cx="6353962" cy="646331"/>
            <a:chOff x="924857" y="1775038"/>
            <a:chExt cx="4860000" cy="475860"/>
          </a:xfrm>
          <a:solidFill>
            <a:schemeClr val="accent5">
              <a:lumMod val="50000"/>
            </a:schemeClr>
          </a:solidFill>
        </p:grpSpPr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xmlns="" id="{979FF1B3-B5C2-4FEE-9EEB-BD5008B3C076}"/>
                </a:ext>
              </a:extLst>
            </p:cNvPr>
            <p:cNvSpPr/>
            <p:nvPr/>
          </p:nvSpPr>
          <p:spPr>
            <a:xfrm flipH="1">
              <a:off x="929821" y="1787796"/>
              <a:ext cx="115353" cy="46310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xmlns="" id="{8E491B4D-7E89-428D-AA63-9D7202BA19CB}"/>
                </a:ext>
              </a:extLst>
            </p:cNvPr>
            <p:cNvSpPr/>
            <p:nvPr/>
          </p:nvSpPr>
          <p:spPr>
            <a:xfrm>
              <a:off x="924857" y="1775038"/>
              <a:ext cx="4860000" cy="360000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  <a:gd name="connsiteX0" fmla="*/ 0 w 5285462"/>
                <a:gd name="connsiteY0" fmla="*/ 0 h 576064"/>
                <a:gd name="connsiteX1" fmla="*/ 4894850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894850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4099736" y="159401"/>
            <a:ext cx="489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RÉALISATIONS MAJEURES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" b="10417"/>
          <a:stretch/>
        </p:blipFill>
        <p:spPr>
          <a:xfrm>
            <a:off x="8072669" y="2951427"/>
            <a:ext cx="3940274" cy="18831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69" y="1292402"/>
            <a:ext cx="2088333" cy="156625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124131" y="812889"/>
            <a:ext cx="196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PÊCHE 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08" y="2470231"/>
            <a:ext cx="294215" cy="3414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126" y="2510630"/>
            <a:ext cx="294215" cy="34141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605" y="4450743"/>
            <a:ext cx="294215" cy="34141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01" y="6320996"/>
            <a:ext cx="294215" cy="3414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7861" r="21293" b="25372"/>
          <a:stretch/>
        </p:blipFill>
        <p:spPr>
          <a:xfrm>
            <a:off x="525185" y="5178029"/>
            <a:ext cx="3077823" cy="15569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7" b="3768"/>
          <a:stretch/>
        </p:blipFill>
        <p:spPr>
          <a:xfrm>
            <a:off x="3807162" y="5181203"/>
            <a:ext cx="2957529" cy="153529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58" y="6371967"/>
            <a:ext cx="294215" cy="34141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04" y="6333068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8CC9B8C-5F98-5BF3-A0D5-CE75FE0439BD}"/>
              </a:ext>
            </a:extLst>
          </p:cNvPr>
          <p:cNvSpPr txBox="1"/>
          <p:nvPr/>
        </p:nvSpPr>
        <p:spPr>
          <a:xfrm>
            <a:off x="1951236" y="77127"/>
            <a:ext cx="815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Arial Black" panose="020B0A04020102020204" pitchFamily="34" charset="0"/>
              </a:rPr>
              <a:t>INFRASTRUCTURES DES PECHES CONSTRUITES PAR LE MPEB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/>
          <a:stretch/>
        </p:blipFill>
        <p:spPr>
          <a:xfrm>
            <a:off x="368489" y="487403"/>
            <a:ext cx="11122924" cy="62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557692" y="1033740"/>
            <a:ext cx="6196817" cy="5931883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3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649789" y="968788"/>
            <a:ext cx="6307494" cy="5745911"/>
          </a:xfrm>
          <a:prstGeom prst="flowChartDocumen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xmlns="" id="{06CC1F5F-3C60-455B-976D-21E5E534521D}"/>
              </a:ext>
            </a:extLst>
          </p:cNvPr>
          <p:cNvSpPr txBox="1"/>
          <p:nvPr/>
        </p:nvSpPr>
        <p:spPr>
          <a:xfrm>
            <a:off x="4496691" y="471651"/>
            <a:ext cx="2268000" cy="389513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0270" y="1024641"/>
            <a:ext cx="67965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789  formations professionnalisant </a:t>
            </a:r>
            <a:r>
              <a:rPr lang="fr-FR" sz="1600" dirty="0"/>
              <a:t>en pisciculture et Algoculture </a:t>
            </a:r>
          </a:p>
          <a:p>
            <a:pPr lvl="0"/>
            <a:r>
              <a:rPr lang="fr-FR" sz="1600" dirty="0"/>
              <a:t>réalisées;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5 898 Producteurs d'alevins </a:t>
            </a:r>
            <a:r>
              <a:rPr lang="fr-FR" sz="1600" dirty="0"/>
              <a:t>formés;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7030A0"/>
                </a:solidFill>
              </a:rPr>
              <a:t>20 932 Aquaculteurs </a:t>
            </a:r>
            <a:r>
              <a:rPr lang="fr-FR" sz="1600" dirty="0"/>
              <a:t>formées et appuyées;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57 144 Intrants piscicoles </a:t>
            </a:r>
            <a:r>
              <a:rPr lang="fr-FR" sz="1600" dirty="0"/>
              <a:t>distribués;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3 904 Matériels et équipements piscicoles </a:t>
            </a:r>
            <a:r>
              <a:rPr lang="fr-FR" sz="1600" dirty="0"/>
              <a:t>distribués;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11 392 sites aquacoles </a:t>
            </a:r>
            <a:r>
              <a:rPr lang="fr-FR" sz="1600" dirty="0"/>
              <a:t>opérationnels;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9 100 pisciculteurs modernes </a:t>
            </a:r>
            <a:r>
              <a:rPr lang="fr-FR" sz="1600" dirty="0"/>
              <a:t>opérationnels;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3">
                    <a:lumMod val="50000"/>
                  </a:schemeClr>
                </a:solidFill>
              </a:rPr>
              <a:t>21 413 Pisciculteurs</a:t>
            </a:r>
            <a:r>
              <a:rPr lang="fr-FR" sz="1600" dirty="0"/>
              <a:t> utilisant un calendrier piscicole;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34 466 823 Alevins </a:t>
            </a:r>
            <a:r>
              <a:rPr lang="fr-FR" sz="1600" dirty="0"/>
              <a:t>produits;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1 Dispositif d’aquaculture urbaine mis en place;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Célébration de la Journée Nationale de l’Aquaculture/3</a:t>
            </a:r>
            <a:r>
              <a:rPr lang="fr-FR" sz="1600" baseline="30000" dirty="0"/>
              <a:t>ème</a:t>
            </a:r>
            <a:r>
              <a:rPr lang="fr-FR" sz="1600" dirty="0"/>
              <a:t> édition à</a:t>
            </a:r>
          </a:p>
          <a:p>
            <a:pPr lvl="0"/>
            <a:r>
              <a:rPr lang="fr-FR" sz="1600" dirty="0"/>
              <a:t> Sambava;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2">
                    <a:lumMod val="50000"/>
                  </a:schemeClr>
                </a:solidFill>
              </a:rPr>
              <a:t>3 422 398 Alevins </a:t>
            </a:r>
            <a:r>
              <a:rPr lang="fr-FR" sz="1600" dirty="0"/>
              <a:t>distribués;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3 678 Associations/groupe d'aquaculteurs </a:t>
            </a:r>
            <a:r>
              <a:rPr lang="fr-FR" sz="1600" dirty="0"/>
              <a:t>formées et appuyées 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tx2">
                    <a:lumMod val="50000"/>
                  </a:schemeClr>
                </a:solidFill>
              </a:rPr>
              <a:t>92 Cages installées </a:t>
            </a:r>
            <a:r>
              <a:rPr lang="fr-FR" sz="1600" dirty="0"/>
              <a:t>en pisciculture;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</a:rPr>
              <a:t>1415 étangs piscicoles </a:t>
            </a:r>
            <a:r>
              <a:rPr lang="fr-FR" sz="1600" dirty="0"/>
              <a:t>installées 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38 940 Individus formés </a:t>
            </a:r>
            <a:r>
              <a:rPr lang="fr-FR" sz="1600" dirty="0"/>
              <a:t>en technique de pisciculture;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C00000"/>
                </a:solidFill>
              </a:rPr>
              <a:t>1 320 Individus formés </a:t>
            </a:r>
            <a:r>
              <a:rPr lang="fr-FR" sz="1600" dirty="0"/>
              <a:t>en technique de crabiculture;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1 977 Individus formés</a:t>
            </a:r>
            <a:r>
              <a:rPr lang="fr-FR" sz="1600" dirty="0"/>
              <a:t> en technique d’algoculture 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4 ZEPs construites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i="1" dirty="0"/>
              <a:t>Réalisations majeures du MPEB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30058" y="484472"/>
            <a:ext cx="215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AQUACULTURE 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A4E5C102-E018-95A1-9F84-78102CA839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764" y="1414953"/>
            <a:ext cx="3090283" cy="172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7108060D-5C1E-5714-F178-6114B8648A9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30827" b="8206"/>
          <a:stretch/>
        </p:blipFill>
        <p:spPr bwMode="auto">
          <a:xfrm>
            <a:off x="6921494" y="3307510"/>
            <a:ext cx="3090283" cy="13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Espace réservé du contenu 4">
            <a:extLst>
              <a:ext uri="{FF2B5EF4-FFF2-40B4-BE49-F238E27FC236}">
                <a16:creationId xmlns:a16="http://schemas.microsoft.com/office/drawing/2014/main" xmlns="" id="{D7D55B31-6F76-0A86-EDE3-11EDD102706E}"/>
              </a:ext>
            </a:extLst>
          </p:cNvPr>
          <p:cNvPicPr/>
          <p:nvPr/>
        </p:nvPicPr>
        <p:blipFill rotWithShape="1">
          <a:blip r:embed="rId4"/>
          <a:srcRect t="18022" b="22900"/>
          <a:stretch/>
        </p:blipFill>
        <p:spPr>
          <a:xfrm>
            <a:off x="6907761" y="4786603"/>
            <a:ext cx="3090286" cy="115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9" b="18124"/>
          <a:stretch/>
        </p:blipFill>
        <p:spPr>
          <a:xfrm>
            <a:off x="10076990" y="4795445"/>
            <a:ext cx="2050324" cy="115425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1" y="2753440"/>
            <a:ext cx="294215" cy="3414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54" y="4217957"/>
            <a:ext cx="294215" cy="34141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45" y="5550309"/>
            <a:ext cx="294215" cy="34141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646" y="5567314"/>
            <a:ext cx="294215" cy="3414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9" b="12687"/>
          <a:stretch/>
        </p:blipFill>
        <p:spPr>
          <a:xfrm>
            <a:off x="10090395" y="1414952"/>
            <a:ext cx="2031714" cy="16798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r="6897"/>
          <a:stretch/>
        </p:blipFill>
        <p:spPr>
          <a:xfrm>
            <a:off x="10140287" y="3313646"/>
            <a:ext cx="1945237" cy="12457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338" y="4217957"/>
            <a:ext cx="294215" cy="34141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688" y="2733096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29" y="81886"/>
            <a:ext cx="9469092" cy="66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9456" y="-19456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590" r="760" b="-1"/>
          <a:stretch/>
        </p:blipFill>
        <p:spPr>
          <a:xfrm>
            <a:off x="651509" y="261735"/>
            <a:ext cx="11138087" cy="62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0"/>
            <a:ext cx="12192000" cy="6858000"/>
          </a:xfrm>
          <a:prstGeom prst="rect">
            <a:avLst/>
          </a:prstGeom>
        </p:spPr>
      </p:pic>
      <p:sp>
        <p:nvSpPr>
          <p:cNvPr id="12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600270" y="1421710"/>
            <a:ext cx="5169159" cy="3853196"/>
          </a:xfrm>
          <a:prstGeom prst="flowChartDocumen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06CC1F5F-3C60-455B-976D-21E5E534521D}"/>
              </a:ext>
            </a:extLst>
          </p:cNvPr>
          <p:cNvSpPr txBox="1"/>
          <p:nvPr/>
        </p:nvSpPr>
        <p:spPr>
          <a:xfrm>
            <a:off x="556727" y="552935"/>
            <a:ext cx="5769930" cy="38951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Flowchart: Document 18">
            <a:extLst>
              <a:ext uri="{FF2B5EF4-FFF2-40B4-BE49-F238E27FC236}">
                <a16:creationId xmlns:a16="http://schemas.microsoft.com/office/drawing/2014/main" xmlns="" id="{69E65D2A-6302-4A9C-84FE-AF8EC81FB342}"/>
              </a:ext>
            </a:extLst>
          </p:cNvPr>
          <p:cNvSpPr/>
          <p:nvPr/>
        </p:nvSpPr>
        <p:spPr>
          <a:xfrm>
            <a:off x="447870" y="1356859"/>
            <a:ext cx="5169159" cy="3853196"/>
          </a:xfrm>
          <a:prstGeom prst="flowChartDocumen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5" name="ZoneTexte 4"/>
          <p:cNvSpPr txBox="1"/>
          <p:nvPr/>
        </p:nvSpPr>
        <p:spPr>
          <a:xfrm>
            <a:off x="556727" y="1610708"/>
            <a:ext cx="57699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FF0000"/>
                </a:solidFill>
              </a:rPr>
              <a:t>56 Jours de missions en mer </a:t>
            </a:r>
            <a:r>
              <a:rPr lang="fr-FR" sz="1600" dirty="0"/>
              <a:t>réalisées;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968 Jours de missions terrestres </a:t>
            </a:r>
            <a:r>
              <a:rPr lang="fr-FR" sz="1600" dirty="0"/>
              <a:t>réalisés;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48 Jours de missions côtières </a:t>
            </a:r>
            <a:r>
              <a:rPr lang="fr-FR" sz="1600" dirty="0"/>
              <a:t>réalisées;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tx2">
                    <a:lumMod val="50000"/>
                  </a:schemeClr>
                </a:solidFill>
              </a:rPr>
              <a:t>802 Jours d’embarquement des observateurs </a:t>
            </a:r>
            <a:r>
              <a:rPr lang="fr-FR" sz="1600" dirty="0"/>
              <a:t>effectués 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FF0000"/>
                </a:solidFill>
              </a:rPr>
              <a:t>3 Bateaux battant pavillon étrangers </a:t>
            </a:r>
            <a:r>
              <a:rPr lang="fr-FR" sz="1600" dirty="0"/>
              <a:t>(2 Srilankais et 1 </a:t>
            </a:r>
          </a:p>
          <a:p>
            <a:pPr lvl="0"/>
            <a:r>
              <a:rPr lang="fr-FR" sz="1600" dirty="0"/>
              <a:t>Kényan) arrêtés pratiquant la pêche INN dans la ZEE Malagasy;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Célébration de la JNLPINN </a:t>
            </a:r>
            <a:r>
              <a:rPr lang="fr-FR" sz="1600" dirty="0"/>
              <a:t>à Analalava;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FR" sz="1600" dirty="0"/>
              <a:t>Lancement du partenariat entre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Madagascar </a:t>
            </a:r>
          </a:p>
          <a:p>
            <a:pPr lvl="0"/>
            <a:r>
              <a:rPr lang="fr-FR" sz="1600" b="1" dirty="0">
                <a:solidFill>
                  <a:schemeClr val="accent2">
                    <a:lumMod val="75000"/>
                  </a:schemeClr>
                </a:solidFill>
              </a:rPr>
              <a:t>et Global Fishing Watch 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Réunion du 4</a:t>
            </a:r>
            <a:r>
              <a:rPr lang="fr-FR" sz="1600" baseline="30000" dirty="0"/>
              <a:t>e</a:t>
            </a:r>
            <a:r>
              <a:rPr lang="fr-FR" sz="1600" dirty="0"/>
              <a:t> groupe de pilotage de contrôle aux ports </a:t>
            </a:r>
          </a:p>
          <a:p>
            <a:r>
              <a:rPr lang="fr-FR" sz="1600" dirty="0"/>
              <a:t>basés sur les renseignements, </a:t>
            </a:r>
            <a:r>
              <a:rPr lang="fr-FR" sz="1600" b="1" dirty="0">
                <a:solidFill>
                  <a:srgbClr val="7030A0"/>
                </a:solidFill>
              </a:rPr>
              <a:t>programme appui</a:t>
            </a:r>
          </a:p>
          <a:p>
            <a:r>
              <a:rPr lang="fr-FR" sz="1600" b="1" dirty="0">
                <a:solidFill>
                  <a:srgbClr val="7030A0"/>
                </a:solidFill>
              </a:rPr>
              <a:t>pour la mise en œuvre de l’AMREP en Afrique. 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998047" y="6581001"/>
            <a:ext cx="489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i="1" dirty="0">
                <a:solidFill>
                  <a:schemeClr val="bg1"/>
                </a:solidFill>
              </a:rPr>
              <a:t>Réalisations majeures du MPEB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70908" y="579668"/>
            <a:ext cx="587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SURVEILLANCE ET CONTROLE DES PECHES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 descr="Peut être une image de 1 personne et text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/>
          <a:stretch/>
        </p:blipFill>
        <p:spPr bwMode="auto">
          <a:xfrm>
            <a:off x="5921829" y="2791900"/>
            <a:ext cx="3839311" cy="176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16005"/>
          <a:stretch/>
        </p:blipFill>
        <p:spPr>
          <a:xfrm>
            <a:off x="556727" y="5338808"/>
            <a:ext cx="5082540" cy="1455576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 rotWithShape="1">
          <a:blip r:embed="rId5"/>
          <a:srcRect b="18392"/>
          <a:stretch/>
        </p:blipFill>
        <p:spPr>
          <a:xfrm>
            <a:off x="5941180" y="4685074"/>
            <a:ext cx="3845761" cy="1631749"/>
          </a:xfrm>
          <a:prstGeom prst="rect">
            <a:avLst/>
          </a:prstGeom>
        </p:spPr>
      </p:pic>
      <p:pic>
        <p:nvPicPr>
          <p:cNvPr id="1027" name="Imag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328" y="1037868"/>
            <a:ext cx="2330723" cy="162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57" y="4685073"/>
            <a:ext cx="2253593" cy="163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26" y="2784456"/>
            <a:ext cx="2253593" cy="18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652" y="2285059"/>
            <a:ext cx="294215" cy="3414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802" y="4250188"/>
            <a:ext cx="294215" cy="34141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529" y="5937526"/>
            <a:ext cx="294215" cy="34141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74" y="5949659"/>
            <a:ext cx="294215" cy="34141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17" y="4203371"/>
            <a:ext cx="294215" cy="34141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14" y="6425594"/>
            <a:ext cx="294215" cy="3414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r="30537"/>
          <a:stretch/>
        </p:blipFill>
        <p:spPr>
          <a:xfrm>
            <a:off x="5908837" y="1039117"/>
            <a:ext cx="1543951" cy="16392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95" y="1037868"/>
            <a:ext cx="2165984" cy="162448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24" y="2317629"/>
            <a:ext cx="294215" cy="34141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88" y="2302131"/>
            <a:ext cx="294215" cy="3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</TotalTime>
  <Words>1063</Words>
  <Application>Microsoft Office PowerPoint</Application>
  <PresentationFormat>Grand écran</PresentationFormat>
  <Paragraphs>177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맑은 고딕</vt:lpstr>
      <vt:lpstr>Arial</vt:lpstr>
      <vt:lpstr>Arial Black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263</cp:revision>
  <dcterms:created xsi:type="dcterms:W3CDTF">2025-01-09T12:23:07Z</dcterms:created>
  <dcterms:modified xsi:type="dcterms:W3CDTF">2025-01-16T07:42:40Z</dcterms:modified>
</cp:coreProperties>
</file>